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347" r:id="rId2"/>
    <p:sldId id="256" r:id="rId3"/>
    <p:sldId id="335" r:id="rId4"/>
    <p:sldId id="336" r:id="rId5"/>
    <p:sldId id="275" r:id="rId6"/>
    <p:sldId id="293" r:id="rId7"/>
    <p:sldId id="328" r:id="rId8"/>
    <p:sldId id="337" r:id="rId9"/>
    <p:sldId id="339" r:id="rId10"/>
    <p:sldId id="340" r:id="rId11"/>
    <p:sldId id="330" r:id="rId12"/>
    <p:sldId id="338" r:id="rId13"/>
    <p:sldId id="344" r:id="rId14"/>
    <p:sldId id="329" r:id="rId15"/>
    <p:sldId id="326" r:id="rId16"/>
    <p:sldId id="331" r:id="rId17"/>
    <p:sldId id="345" r:id="rId18"/>
    <p:sldId id="321" r:id="rId19"/>
    <p:sldId id="341" r:id="rId20"/>
    <p:sldId id="342" r:id="rId21"/>
    <p:sldId id="346" r:id="rId22"/>
    <p:sldId id="343"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0969" autoAdjust="0"/>
  </p:normalViewPr>
  <p:slideViewPr>
    <p:cSldViewPr showGuides="1">
      <p:cViewPr varScale="1">
        <p:scale>
          <a:sx n="47" d="100"/>
          <a:sy n="47" d="100"/>
        </p:scale>
        <p:origin x="1507" y="29"/>
      </p:cViewPr>
      <p:guideLst>
        <p:guide orient="horz" pos="1661"/>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3C15287-6066-426A-B39A-595B90812791}" type="datetimeFigureOut">
              <a:rPr lang="en-CA" smtClean="0"/>
              <a:t>2018-06-14</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E2265E-28E7-4E03-9C46-46163B54CC20}" type="slidenum">
              <a:rPr lang="en-CA" smtClean="0"/>
              <a:t>‹#›</a:t>
            </a:fld>
            <a:endParaRPr lang="en-CA"/>
          </a:p>
        </p:txBody>
      </p:sp>
    </p:spTree>
    <p:extLst>
      <p:ext uri="{BB962C8B-B14F-4D97-AF65-F5344CB8AC3E}">
        <p14:creationId xmlns:p14="http://schemas.microsoft.com/office/powerpoint/2010/main" val="234621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13CE576-D8F7-4018-80D0-127EF2E15F99}" type="datetimeFigureOut">
              <a:rPr lang="en-US" smtClean="0"/>
              <a:t>6/14/2018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DA846F-3943-4DC1-8943-B8837C97F4D8}" type="slidenum">
              <a:rPr lang="en-US" smtClean="0"/>
              <a:t>‹#›</a:t>
            </a:fld>
            <a:endParaRPr lang="en-US"/>
          </a:p>
        </p:txBody>
      </p:sp>
    </p:spTree>
    <p:extLst>
      <p:ext uri="{BB962C8B-B14F-4D97-AF65-F5344CB8AC3E}">
        <p14:creationId xmlns:p14="http://schemas.microsoft.com/office/powerpoint/2010/main" val="213724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Today I am here to introduce you to the All About Me platform that you will be using to fulfill the Pathways to Success mandate. We will start by discussing pathways, I will give a quick presentation showcasing the All About Me program, and finally give you a chance to explore in a demo student account. </a:t>
            </a:r>
            <a:endParaRPr lang="en-US" dirty="0"/>
          </a:p>
        </p:txBody>
      </p:sp>
      <p:sp>
        <p:nvSpPr>
          <p:cNvPr id="4" name="Slide Number Placeholder 3"/>
          <p:cNvSpPr>
            <a:spLocks noGrp="1"/>
          </p:cNvSpPr>
          <p:nvPr>
            <p:ph type="sldNum" sz="quarter" idx="10"/>
          </p:nvPr>
        </p:nvSpPr>
        <p:spPr/>
        <p:txBody>
          <a:bodyPr/>
          <a:lstStyle/>
          <a:p>
            <a:fld id="{2ADA846F-3943-4DC1-8943-B8837C97F4D8}" type="slidenum">
              <a:rPr lang="en-US" smtClean="0"/>
              <a:t>2</a:t>
            </a:fld>
            <a:endParaRPr lang="en-US"/>
          </a:p>
        </p:txBody>
      </p:sp>
    </p:spTree>
    <p:extLst>
      <p:ext uri="{BB962C8B-B14F-4D97-AF65-F5344CB8AC3E}">
        <p14:creationId xmlns:p14="http://schemas.microsoft.com/office/powerpoint/2010/main" val="327048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Showcase the Teacher</a:t>
            </a:r>
            <a:r>
              <a:rPr lang="en-CA" baseline="0" dirty="0" smtClean="0"/>
              <a:t> Account</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12</a:t>
            </a:fld>
            <a:endParaRPr lang="en-US"/>
          </a:p>
        </p:txBody>
      </p:sp>
    </p:spTree>
    <p:extLst>
      <p:ext uri="{BB962C8B-B14F-4D97-AF65-F5344CB8AC3E}">
        <p14:creationId xmlns:p14="http://schemas.microsoft.com/office/powerpoint/2010/main" val="74849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Hand out the Getting Started Guide for Teachers</a:t>
            </a:r>
            <a:r>
              <a:rPr lang="en-CA" baseline="0" dirty="0" smtClean="0"/>
              <a:t> as well as the Teacher Exit Slip to support their exploration. </a:t>
            </a:r>
          </a:p>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13</a:t>
            </a:fld>
            <a:endParaRPr lang="en-US"/>
          </a:p>
        </p:txBody>
      </p:sp>
    </p:spTree>
    <p:extLst>
      <p:ext uri="{BB962C8B-B14F-4D97-AF65-F5344CB8AC3E}">
        <p14:creationId xmlns:p14="http://schemas.microsoft.com/office/powerpoint/2010/main" val="3699124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go back to our previous handout and see how the program can support</a:t>
            </a:r>
            <a:r>
              <a:rPr lang="en-CA" baseline="0" dirty="0" smtClean="0"/>
              <a:t> what we are already doing in the classroom. If you skipped this slide at the beginning, skip it again now.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14</a:t>
            </a:fld>
            <a:endParaRPr lang="en-US"/>
          </a:p>
        </p:txBody>
      </p:sp>
    </p:spTree>
    <p:extLst>
      <p:ext uri="{BB962C8B-B14F-4D97-AF65-F5344CB8AC3E}">
        <p14:creationId xmlns:p14="http://schemas.microsoft.com/office/powerpoint/2010/main" val="248437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Next slide has ideas from other schools/boards for your review. You can write</a:t>
            </a:r>
            <a:r>
              <a:rPr lang="en-CA" baseline="0" dirty="0" smtClean="0"/>
              <a:t> a list on the board or directly on the slides. Then you can share the information with all staff as your own list of ideas for them to try in their class. Add to the list after each staff meeting when a teacher presents their ideas.</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16</a:t>
            </a:fld>
            <a:endParaRPr lang="en-US"/>
          </a:p>
        </p:txBody>
      </p:sp>
    </p:spTree>
    <p:extLst>
      <p:ext uri="{BB962C8B-B14F-4D97-AF65-F5344CB8AC3E}">
        <p14:creationId xmlns:p14="http://schemas.microsoft.com/office/powerpoint/2010/main" val="76637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With your staff team, take up the Exit Slip questions using the</a:t>
            </a:r>
            <a:r>
              <a:rPr lang="en-CA" baseline="0" dirty="0" smtClean="0"/>
              <a:t> answer key on slides 18-20.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19</a:t>
            </a:fld>
            <a:endParaRPr lang="en-US"/>
          </a:p>
        </p:txBody>
      </p:sp>
    </p:spTree>
    <p:extLst>
      <p:ext uri="{BB962C8B-B14F-4D97-AF65-F5344CB8AC3E}">
        <p14:creationId xmlns:p14="http://schemas.microsoft.com/office/powerpoint/2010/main" val="123769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21</a:t>
            </a:fld>
            <a:endParaRPr lang="en-US"/>
          </a:p>
        </p:txBody>
      </p:sp>
    </p:spTree>
    <p:extLst>
      <p:ext uri="{BB962C8B-B14F-4D97-AF65-F5344CB8AC3E}">
        <p14:creationId xmlns:p14="http://schemas.microsoft.com/office/powerpoint/2010/main" val="825899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22</a:t>
            </a:fld>
            <a:endParaRPr lang="en-US"/>
          </a:p>
        </p:txBody>
      </p:sp>
    </p:spTree>
    <p:extLst>
      <p:ext uri="{BB962C8B-B14F-4D97-AF65-F5344CB8AC3E}">
        <p14:creationId xmlns:p14="http://schemas.microsoft.com/office/powerpoint/2010/main" val="3045933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3</a:t>
            </a:fld>
            <a:endParaRPr lang="en-US"/>
          </a:p>
        </p:txBody>
      </p:sp>
    </p:spTree>
    <p:extLst>
      <p:ext uri="{BB962C8B-B14F-4D97-AF65-F5344CB8AC3E}">
        <p14:creationId xmlns:p14="http://schemas.microsoft.com/office/powerpoint/2010/main" val="331925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meet with the ministry often, so we knew that Pathways to Success was coming down the pipeline. And we were seeing a growing request to support younger students with career development and portfolio building.  SO we launched the All About Me tool to meet the requirements for K-6 students.</a:t>
            </a:r>
          </a:p>
          <a:p>
            <a:r>
              <a:rPr lang="en-CA" dirty="0"/>
              <a:t>Since the release of AAM last year, we have visited a number of schools across the province to run AAM classroom sessions and get feedback from teachers, administrators and students. Based on that feedback we have implemented a number of changes, including revamping our goal setting section, adding mini games and badges for student engagement, and making the design and content more student friendly. </a:t>
            </a:r>
          </a:p>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4</a:t>
            </a:fld>
            <a:endParaRPr lang="en-US"/>
          </a:p>
        </p:txBody>
      </p:sp>
    </p:spTree>
    <p:extLst>
      <p:ext uri="{BB962C8B-B14F-4D97-AF65-F5344CB8AC3E}">
        <p14:creationId xmlns:p14="http://schemas.microsoft.com/office/powerpoint/2010/main" val="2189937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5</a:t>
            </a:fld>
            <a:endParaRPr lang="en-US"/>
          </a:p>
        </p:txBody>
      </p:sp>
    </p:spTree>
    <p:extLst>
      <p:ext uri="{BB962C8B-B14F-4D97-AF65-F5344CB8AC3E}">
        <p14:creationId xmlns:p14="http://schemas.microsoft.com/office/powerpoint/2010/main" val="4121482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DA846F-3943-4DC1-8943-B8837C97F4D8}" type="slidenum">
              <a:rPr lang="en-US" smtClean="0"/>
              <a:t>6</a:t>
            </a:fld>
            <a:endParaRPr lang="en-US"/>
          </a:p>
        </p:txBody>
      </p:sp>
    </p:spTree>
    <p:extLst>
      <p:ext uri="{BB962C8B-B14F-4D97-AF65-F5344CB8AC3E}">
        <p14:creationId xmlns:p14="http://schemas.microsoft.com/office/powerpoint/2010/main" val="78318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Optional: Printout the ‘All About</a:t>
            </a:r>
            <a:r>
              <a:rPr lang="en-US" baseline="0" dirty="0" smtClean="0"/>
              <a:t> Me Place mat Activity’ and have staff fill in what they are already doing in their classroom to address the four inquiry questions. </a:t>
            </a:r>
            <a:endParaRPr lang="en-US" dirty="0"/>
          </a:p>
        </p:txBody>
      </p:sp>
      <p:sp>
        <p:nvSpPr>
          <p:cNvPr id="4" name="Slide Number Placeholder 3"/>
          <p:cNvSpPr>
            <a:spLocks noGrp="1"/>
          </p:cNvSpPr>
          <p:nvPr>
            <p:ph type="sldNum" sz="quarter" idx="10"/>
          </p:nvPr>
        </p:nvSpPr>
        <p:spPr/>
        <p:txBody>
          <a:bodyPr/>
          <a:lstStyle/>
          <a:p>
            <a:fld id="{2ADA846F-3943-4DC1-8943-B8837C97F4D8}" type="slidenum">
              <a:rPr lang="en-US" smtClean="0"/>
              <a:t>7</a:t>
            </a:fld>
            <a:endParaRPr lang="en-US"/>
          </a:p>
        </p:txBody>
      </p:sp>
    </p:spTree>
    <p:extLst>
      <p:ext uri="{BB962C8B-B14F-4D97-AF65-F5344CB8AC3E}">
        <p14:creationId xmlns:p14="http://schemas.microsoft.com/office/powerpoint/2010/main" val="1973680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DA846F-3943-4DC1-8943-B8837C97F4D8}" type="slidenum">
              <a:rPr lang="en-US" smtClean="0"/>
              <a:t>8</a:t>
            </a:fld>
            <a:endParaRPr lang="en-US"/>
          </a:p>
        </p:txBody>
      </p:sp>
    </p:spTree>
    <p:extLst>
      <p:ext uri="{BB962C8B-B14F-4D97-AF65-F5344CB8AC3E}">
        <p14:creationId xmlns:p14="http://schemas.microsoft.com/office/powerpoint/2010/main" val="1083391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After showcasing the Student Account, introduce the iOS Class Pass app to your staff. For more</a:t>
            </a:r>
            <a:r>
              <a:rPr lang="en-CA" baseline="0" dirty="0" smtClean="0"/>
              <a:t> info, check out the blog post linked in the slide. </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9</a:t>
            </a:fld>
            <a:endParaRPr lang="en-US"/>
          </a:p>
        </p:txBody>
      </p:sp>
    </p:spTree>
    <p:extLst>
      <p:ext uri="{BB962C8B-B14F-4D97-AF65-F5344CB8AC3E}">
        <p14:creationId xmlns:p14="http://schemas.microsoft.com/office/powerpoint/2010/main" val="610916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Go through the steps on this slide with your staff. You can also hand out the Getting Started Guide for Teachers</a:t>
            </a:r>
            <a:r>
              <a:rPr lang="en-CA" baseline="0" dirty="0" smtClean="0"/>
              <a:t> to support the process. </a:t>
            </a:r>
          </a:p>
          <a:p>
            <a:endParaRPr lang="en-CA" baseline="0" dirty="0" smtClean="0"/>
          </a:p>
          <a:p>
            <a:r>
              <a:rPr lang="en-CA" baseline="0" dirty="0" smtClean="0"/>
              <a:t>Make sure that you log in to your account, go to the Staff Manager (from the menu icon or your dashboard), and click Approve to the right of all teacher requests. Alternatively, you will receive emails for each account, and you can simply click Approve from their.</a:t>
            </a:r>
            <a:endParaRPr lang="en-CA" dirty="0"/>
          </a:p>
        </p:txBody>
      </p:sp>
      <p:sp>
        <p:nvSpPr>
          <p:cNvPr id="4" name="Slide Number Placeholder 3"/>
          <p:cNvSpPr>
            <a:spLocks noGrp="1"/>
          </p:cNvSpPr>
          <p:nvPr>
            <p:ph type="sldNum" sz="quarter" idx="10"/>
          </p:nvPr>
        </p:nvSpPr>
        <p:spPr/>
        <p:txBody>
          <a:bodyPr/>
          <a:lstStyle/>
          <a:p>
            <a:fld id="{2ADA846F-3943-4DC1-8943-B8837C97F4D8}" type="slidenum">
              <a:rPr lang="en-US" smtClean="0"/>
              <a:t>11</a:t>
            </a:fld>
            <a:endParaRPr lang="en-US"/>
          </a:p>
        </p:txBody>
      </p:sp>
    </p:spTree>
    <p:extLst>
      <p:ext uri="{BB962C8B-B14F-4D97-AF65-F5344CB8AC3E}">
        <p14:creationId xmlns:p14="http://schemas.microsoft.com/office/powerpoint/2010/main" val="54008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spTree>
    <p:extLst>
      <p:ext uri="{BB962C8B-B14F-4D97-AF65-F5344CB8AC3E}">
        <p14:creationId xmlns:p14="http://schemas.microsoft.com/office/powerpoint/2010/main" val="1703030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515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939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32656"/>
            <a:ext cx="1710690" cy="449580"/>
          </a:xfrm>
          <a:prstGeom prst="rect">
            <a:avLst/>
          </a:prstGeom>
        </p:spPr>
      </p:pic>
    </p:spTree>
    <p:extLst>
      <p:ext uri="{BB962C8B-B14F-4D97-AF65-F5344CB8AC3E}">
        <p14:creationId xmlns:p14="http://schemas.microsoft.com/office/powerpoint/2010/main" val="34607783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456591" y="332656"/>
            <a:ext cx="1710690" cy="449580"/>
          </a:xfrm>
          <a:prstGeom prst="rect">
            <a:avLst/>
          </a:prstGeom>
        </p:spPr>
      </p:pic>
    </p:spTree>
    <p:extLst>
      <p:ext uri="{BB962C8B-B14F-4D97-AF65-F5344CB8AC3E}">
        <p14:creationId xmlns:p14="http://schemas.microsoft.com/office/powerpoint/2010/main" val="22621988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32656"/>
            <a:ext cx="1710690" cy="449580"/>
          </a:xfrm>
          <a:prstGeom prst="rect">
            <a:avLst/>
          </a:prstGeom>
        </p:spPr>
      </p:pic>
    </p:spTree>
    <p:extLst>
      <p:ext uri="{BB962C8B-B14F-4D97-AF65-F5344CB8AC3E}">
        <p14:creationId xmlns:p14="http://schemas.microsoft.com/office/powerpoint/2010/main" val="23149734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00B6950-5BDE-4C3B-9313-6AC953220156}" type="slidenum">
              <a:rPr lang="en-CA" smtClean="0"/>
              <a:t>‹#›</a:t>
            </a:fld>
            <a:endParaRPr lang="en-CA" dirty="0"/>
          </a:p>
        </p:txBody>
      </p:sp>
      <p:pic>
        <p:nvPicPr>
          <p:cNvPr id="11" name="Picture 10"/>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315124"/>
            <a:ext cx="1710690" cy="449580"/>
          </a:xfrm>
          <a:prstGeom prst="rect">
            <a:avLst/>
          </a:prstGeom>
        </p:spPr>
      </p:pic>
    </p:spTree>
    <p:extLst>
      <p:ext uri="{BB962C8B-B14F-4D97-AF65-F5344CB8AC3E}">
        <p14:creationId xmlns:p14="http://schemas.microsoft.com/office/powerpoint/2010/main" val="19411383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00B6950-5BDE-4C3B-9313-6AC953220156}" type="slidenum">
              <a:rPr lang="en-CA" smtClean="0"/>
              <a:t>‹#›</a:t>
            </a:fld>
            <a:endParaRPr lang="en-CA"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6652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00B6950-5BDE-4C3B-9313-6AC953220156}" type="slidenum">
              <a:rPr lang="en-CA" smtClean="0"/>
              <a:t>‹#›</a:t>
            </a:fld>
            <a:endParaRPr lang="en-CA" dirty="0"/>
          </a:p>
        </p:txBody>
      </p:sp>
      <p:pic>
        <p:nvPicPr>
          <p:cNvPr id="6" name="Picture 5"/>
          <p:cNvPicPr/>
          <p:nvPr userDrawn="1"/>
        </p:nvPicPr>
        <p:blipFill>
          <a:blip r:embed="rId2" cstate="print">
            <a:extLst>
              <a:ext uri="{28A0092B-C50C-407E-A947-70E740481C1C}">
                <a14:useLocalDpi xmlns:a14="http://schemas.microsoft.com/office/drawing/2010/main" val="0"/>
              </a:ext>
            </a:extLst>
          </a:blip>
          <a:stretch>
            <a:fillRect/>
          </a:stretch>
        </p:blipFill>
        <p:spPr>
          <a:xfrm>
            <a:off x="413038" y="387132"/>
            <a:ext cx="1710690" cy="449580"/>
          </a:xfrm>
          <a:prstGeom prst="rect">
            <a:avLst/>
          </a:prstGeom>
        </p:spPr>
      </p:pic>
    </p:spTree>
    <p:extLst>
      <p:ext uri="{BB962C8B-B14F-4D97-AF65-F5344CB8AC3E}">
        <p14:creationId xmlns:p14="http://schemas.microsoft.com/office/powerpoint/2010/main" val="31831155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3265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F1635-F5B8-435E-9B1E-CBB5AEC2D8F8}" type="datetimeFigureOut">
              <a:rPr lang="en-CA" smtClean="0"/>
              <a:t>2018-06-14</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00B6950-5BDE-4C3B-9313-6AC953220156}" type="slidenum">
              <a:rPr lang="en-CA" smtClean="0"/>
              <a:t>‹#›</a:t>
            </a:fld>
            <a:endParaRPr lang="en-CA"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333375"/>
            <a:ext cx="1641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5705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F1635-F5B8-435E-9B1E-CBB5AEC2D8F8}" type="datetimeFigureOut">
              <a:rPr lang="en-CA" smtClean="0"/>
              <a:t>2018-06-14</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B6950-5BDE-4C3B-9313-6AC953220156}" type="slidenum">
              <a:rPr lang="en-CA" smtClean="0"/>
              <a:t>‹#›</a:t>
            </a:fld>
            <a:endParaRPr lang="en-CA" dirty="0"/>
          </a:p>
        </p:txBody>
      </p:sp>
    </p:spTree>
    <p:extLst>
      <p:ext uri="{BB962C8B-B14F-4D97-AF65-F5344CB8AC3E}">
        <p14:creationId xmlns:p14="http://schemas.microsoft.com/office/powerpoint/2010/main" val="938522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support@myBlueprint.c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myBlueprint.ca" TargetMode="External"/><Relationship Id="rId2" Type="http://schemas.openxmlformats.org/officeDocument/2006/relationships/hyperlink" Target="http://www.myblueprint.ca/"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myblueprint.ca/"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s://assets.ctfassets.net/7wu8emvyuqje/2z4e2KMBGsS0kQU20Kyoeg/7d1b17e30f4e9a248cf0c2f79206d3db/All_About_Me_-_Getting_Started_Guide_for_Teachers__2017-18_.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assets.contentful.com/7wu8emvyuqje/3n9BWxRpMIMMMukgAKyU8o/bf8e90962701acda5f785ee00663cefd/myBlueprint_Exit_Slip.docx" TargetMode="External"/><Relationship Id="rId4" Type="http://schemas.openxmlformats.org/officeDocument/2006/relationships/hyperlink" Target="http://www.myblueprint.ca/Sup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sets.ctfassets.net/7wu8emvyuqje/68pRcmcoU0yKeuqqGAyoyG/ab8f21b8f051a65b64a0d3526185faee/AAM_Ambassadors_Program.docx"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myblueprint.ca/Support/Videos" TargetMode="External"/><Relationship Id="rId7"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myblueprint.ca/" TargetMode="External"/><Relationship Id="rId5" Type="http://schemas.openxmlformats.org/officeDocument/2006/relationships/hyperlink" Target="http://www.myblueprint.ca/Support/Resources" TargetMode="External"/><Relationship Id="rId4" Type="http://schemas.openxmlformats.org/officeDocument/2006/relationships/hyperlink" Target="http://www.myblueprint.ca/Support/Lessonpla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myblueprint.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hyperlink" Target="https://blog.myblueprint.ca/introducing-ios-class-pass-app-d9b4cb77d8f5"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9242"/>
            <a:ext cx="8229600" cy="1143000"/>
          </a:xfrm>
        </p:spPr>
        <p:txBody>
          <a:bodyPr>
            <a:normAutofit fontScale="90000"/>
          </a:bodyPr>
          <a:lstStyle/>
          <a:p>
            <a:r>
              <a:rPr lang="fr-CA" b="1" dirty="0" smtClean="0"/>
              <a:t>BEFORE RUNNING YOUR TRAINING</a:t>
            </a:r>
            <a:endParaRPr lang="en-CA" b="1" dirty="0"/>
          </a:p>
        </p:txBody>
      </p:sp>
      <p:sp>
        <p:nvSpPr>
          <p:cNvPr id="3" name="Content Placeholder 2"/>
          <p:cNvSpPr>
            <a:spLocks noGrp="1"/>
          </p:cNvSpPr>
          <p:nvPr>
            <p:ph idx="1"/>
          </p:nvPr>
        </p:nvSpPr>
        <p:spPr>
          <a:xfrm>
            <a:off x="3419872" y="2204864"/>
            <a:ext cx="5987008" cy="4525963"/>
          </a:xfrm>
        </p:spPr>
        <p:txBody>
          <a:bodyPr/>
          <a:lstStyle/>
          <a:p>
            <a:r>
              <a:rPr lang="fr-CA" sz="2800" i="1" dirty="0" err="1" smtClean="0"/>
              <a:t>Review</a:t>
            </a:r>
            <a:r>
              <a:rPr lang="fr-CA" sz="2800" i="1" dirty="0" smtClean="0"/>
              <a:t> slides 10, 11, and 19 </a:t>
            </a:r>
          </a:p>
          <a:p>
            <a:pPr lvl="1"/>
            <a:r>
              <a:rPr lang="fr-CA" sz="2400" i="1" dirty="0" err="1" smtClean="0"/>
              <a:t>Add</a:t>
            </a:r>
            <a:r>
              <a:rPr lang="fr-CA" sz="2400" i="1" dirty="0" smtClean="0"/>
              <a:t> </a:t>
            </a:r>
            <a:r>
              <a:rPr lang="fr-CA" sz="2400" i="1" dirty="0" err="1" smtClean="0"/>
              <a:t>your</a:t>
            </a:r>
            <a:r>
              <a:rPr lang="fr-CA" sz="2400" i="1" dirty="0" smtClean="0"/>
              <a:t> </a:t>
            </a:r>
            <a:r>
              <a:rPr lang="fr-CA" sz="2400" i="1" dirty="0" err="1" smtClean="0"/>
              <a:t>board</a:t>
            </a:r>
            <a:r>
              <a:rPr lang="en-CA" sz="2400" i="1" dirty="0" smtClean="0"/>
              <a:t>/district login information</a:t>
            </a:r>
          </a:p>
          <a:p>
            <a:endParaRPr lang="en-CA" dirty="0"/>
          </a:p>
        </p:txBody>
      </p:sp>
      <p:sp>
        <p:nvSpPr>
          <p:cNvPr id="4" name="TextBox 3"/>
          <p:cNvSpPr txBox="1"/>
          <p:nvPr/>
        </p:nvSpPr>
        <p:spPr>
          <a:xfrm>
            <a:off x="179512" y="116632"/>
            <a:ext cx="2160240" cy="720080"/>
          </a:xfrm>
          <a:prstGeom prst="rect">
            <a:avLst/>
          </a:prstGeom>
          <a:solidFill>
            <a:schemeClr val="bg1"/>
          </a:solidFill>
        </p:spPr>
        <p:txBody>
          <a:bodyPr wrap="square" rtlCol="0">
            <a:spAutoFit/>
          </a:bodyPr>
          <a:lstStyle/>
          <a:p>
            <a:endParaRPr lang="en-C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portant by Arvin61r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80" y="1661957"/>
            <a:ext cx="2392825" cy="237443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683568" y="3859218"/>
            <a:ext cx="7776864"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CA" i="1" dirty="0" smtClean="0"/>
          </a:p>
          <a:p>
            <a:pPr marL="0" indent="0" algn="ctr">
              <a:buFont typeface="Arial" panose="020B0604020202020204" pitchFamily="34" charset="0"/>
              <a:buNone/>
            </a:pPr>
            <a:r>
              <a:rPr lang="en-CA" sz="2800" i="1" dirty="0" smtClean="0"/>
              <a:t>Please email </a:t>
            </a:r>
            <a:r>
              <a:rPr lang="en-CA" sz="2800" i="1" dirty="0" smtClean="0">
                <a:hlinkClick r:id="rId4"/>
              </a:rPr>
              <a:t>support@myBlueprint.ca</a:t>
            </a:r>
            <a:r>
              <a:rPr lang="en-CA" sz="2800" i="1" dirty="0" smtClean="0"/>
              <a:t> if you are unaware of account access for students or account creation for teachers for All About Me Portfolio – we are happy to help! </a:t>
            </a:r>
          </a:p>
          <a:p>
            <a:endParaRPr lang="en-CA" dirty="0"/>
          </a:p>
        </p:txBody>
      </p:sp>
    </p:spTree>
    <p:extLst>
      <p:ext uri="{BB962C8B-B14F-4D97-AF65-F5344CB8AC3E}">
        <p14:creationId xmlns:p14="http://schemas.microsoft.com/office/powerpoint/2010/main" val="2939288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980728"/>
            <a:ext cx="6912768" cy="584775"/>
          </a:xfrm>
          <a:prstGeom prst="rect">
            <a:avLst/>
          </a:prstGeom>
        </p:spPr>
        <p:txBody>
          <a:bodyPr wrap="square">
            <a:spAutoFit/>
          </a:bodyPr>
          <a:lstStyle/>
          <a:p>
            <a:pPr algn="ctr"/>
            <a:r>
              <a:rPr lang="en-CA" sz="3200" b="1" dirty="0" smtClean="0"/>
              <a:t>Student Login Information</a:t>
            </a:r>
            <a:endParaRPr lang="en-CA" sz="3200" b="1" dirty="0"/>
          </a:p>
        </p:txBody>
      </p:sp>
      <p:sp>
        <p:nvSpPr>
          <p:cNvPr id="4" name="Rectangle 3"/>
          <p:cNvSpPr/>
          <p:nvPr/>
        </p:nvSpPr>
        <p:spPr>
          <a:xfrm>
            <a:off x="179512" y="1627059"/>
            <a:ext cx="8856984" cy="6186309"/>
          </a:xfrm>
          <a:prstGeom prst="rect">
            <a:avLst/>
          </a:prstGeom>
        </p:spPr>
        <p:txBody>
          <a:bodyPr wrap="square">
            <a:spAutoFit/>
          </a:bodyPr>
          <a:lstStyle/>
          <a:p>
            <a:pPr lvl="0">
              <a:lnSpc>
                <a:spcPct val="150000"/>
              </a:lnSpc>
            </a:pPr>
            <a:r>
              <a:rPr lang="en-CA" sz="2400" dirty="0" smtClean="0"/>
              <a:t>Student accounts are pre-created by the myBlueprint team. Therefore, students simply need to login (and can do so right away)! </a:t>
            </a:r>
          </a:p>
          <a:p>
            <a:pPr lvl="0">
              <a:lnSpc>
                <a:spcPct val="150000"/>
              </a:lnSpc>
            </a:pPr>
            <a:endParaRPr lang="en-CA" sz="1100" dirty="0"/>
          </a:p>
          <a:p>
            <a:pPr lvl="0">
              <a:lnSpc>
                <a:spcPct val="150000"/>
              </a:lnSpc>
            </a:pPr>
            <a:r>
              <a:rPr lang="en-CA" sz="2400" dirty="0" smtClean="0"/>
              <a:t>They will simply: </a:t>
            </a:r>
          </a:p>
          <a:p>
            <a:pPr marL="914400" lvl="1" indent="-457200">
              <a:lnSpc>
                <a:spcPct val="150000"/>
              </a:lnSpc>
              <a:buAutoNum type="arabicPeriod"/>
            </a:pPr>
            <a:r>
              <a:rPr lang="en-CA" sz="2400" dirty="0" smtClean="0"/>
              <a:t>Visit</a:t>
            </a:r>
            <a:r>
              <a:rPr lang="en-CA" sz="2400" b="1" dirty="0" smtClean="0"/>
              <a:t> </a:t>
            </a:r>
            <a:r>
              <a:rPr lang="en-CA" sz="2400" b="1" dirty="0" smtClean="0">
                <a:hlinkClick r:id="rId2"/>
              </a:rPr>
              <a:t>www.myblueprint.ca</a:t>
            </a:r>
            <a:r>
              <a:rPr lang="en-CA" sz="2400" b="1" dirty="0" smtClean="0"/>
              <a:t> </a:t>
            </a:r>
            <a:r>
              <a:rPr lang="en-CA" sz="2400" dirty="0" smtClean="0"/>
              <a:t>and click </a:t>
            </a:r>
            <a:r>
              <a:rPr lang="en-CA" sz="2400" b="1" dirty="0" smtClean="0"/>
              <a:t>Log In </a:t>
            </a:r>
          </a:p>
          <a:p>
            <a:pPr marL="914400" lvl="1" indent="-457200">
              <a:lnSpc>
                <a:spcPct val="150000"/>
              </a:lnSpc>
              <a:buAutoNum type="arabicPeriod"/>
            </a:pPr>
            <a:r>
              <a:rPr lang="en-CA" sz="2400" dirty="0" smtClean="0"/>
              <a:t>Enter </a:t>
            </a:r>
            <a:r>
              <a:rPr lang="en-CA" sz="2400" b="1" dirty="0" smtClean="0"/>
              <a:t>username</a:t>
            </a:r>
            <a:r>
              <a:rPr lang="en-CA" sz="2400" dirty="0" smtClean="0"/>
              <a:t>: </a:t>
            </a:r>
            <a:r>
              <a:rPr lang="en-CA" sz="2400" b="1" dirty="0" smtClean="0">
                <a:solidFill>
                  <a:srgbClr val="FF0000"/>
                </a:solidFill>
              </a:rPr>
              <a:t>INSERT</a:t>
            </a:r>
            <a:r>
              <a:rPr lang="en-CA" sz="2400" dirty="0" smtClean="0">
                <a:solidFill>
                  <a:srgbClr val="FF0000"/>
                </a:solidFill>
              </a:rPr>
              <a:t> </a:t>
            </a:r>
            <a:r>
              <a:rPr lang="en-CA" sz="2400" b="1" dirty="0" smtClean="0">
                <a:solidFill>
                  <a:srgbClr val="FF0000"/>
                </a:solidFill>
              </a:rPr>
              <a:t>BOARD/SCHOOL USERNAME</a:t>
            </a:r>
          </a:p>
          <a:p>
            <a:pPr marL="914400" lvl="1" indent="-457200">
              <a:lnSpc>
                <a:spcPct val="150000"/>
              </a:lnSpc>
              <a:buAutoNum type="arabicPeriod"/>
            </a:pPr>
            <a:r>
              <a:rPr lang="en-CA" sz="2400" dirty="0" smtClean="0"/>
              <a:t>Enter </a:t>
            </a:r>
            <a:r>
              <a:rPr lang="en-CA" sz="2400" b="1" dirty="0" smtClean="0"/>
              <a:t>password</a:t>
            </a:r>
            <a:r>
              <a:rPr lang="en-CA" sz="2400" dirty="0" smtClean="0"/>
              <a:t>: </a:t>
            </a:r>
            <a:r>
              <a:rPr lang="en-CA" sz="2400" b="1" dirty="0" smtClean="0">
                <a:solidFill>
                  <a:srgbClr val="FF0000"/>
                </a:solidFill>
              </a:rPr>
              <a:t>PROVINCIAL EDUCATION NUMBER </a:t>
            </a:r>
            <a:r>
              <a:rPr lang="en-CA" sz="2400" dirty="0" smtClean="0"/>
              <a:t>OR </a:t>
            </a:r>
            <a:r>
              <a:rPr lang="en-CA" sz="2400" b="1" dirty="0" smtClean="0">
                <a:solidFill>
                  <a:srgbClr val="FF0000"/>
                </a:solidFill>
              </a:rPr>
              <a:t>QR CODE</a:t>
            </a:r>
          </a:p>
          <a:p>
            <a:pPr>
              <a:lnSpc>
                <a:spcPct val="150000"/>
              </a:lnSpc>
            </a:pPr>
            <a:r>
              <a:rPr lang="en-CA" i="1" dirty="0" smtClean="0"/>
              <a:t>Please </a:t>
            </a:r>
            <a:r>
              <a:rPr lang="en-CA" i="1" dirty="0"/>
              <a:t>email </a:t>
            </a:r>
            <a:r>
              <a:rPr lang="en-CA" i="1" dirty="0">
                <a:hlinkClick r:id="rId3"/>
              </a:rPr>
              <a:t>support@myBlueprint.ca</a:t>
            </a:r>
            <a:r>
              <a:rPr lang="en-CA" i="1" dirty="0"/>
              <a:t> if you do not know your </a:t>
            </a:r>
            <a:r>
              <a:rPr lang="en-CA" i="1" dirty="0" smtClean="0"/>
              <a:t>students’ </a:t>
            </a:r>
            <a:r>
              <a:rPr lang="en-CA" i="1" dirty="0"/>
              <a:t>username and password </a:t>
            </a:r>
            <a:r>
              <a:rPr lang="en-CA" i="1" dirty="0" smtClean="0"/>
              <a:t>combinations. </a:t>
            </a:r>
            <a:endParaRPr lang="en-CA" i="1" dirty="0"/>
          </a:p>
          <a:p>
            <a:pPr lvl="1">
              <a:lnSpc>
                <a:spcPct val="150000"/>
              </a:lnSpc>
            </a:pPr>
            <a:endParaRPr lang="en-CA" sz="2400" b="1" dirty="0">
              <a:solidFill>
                <a:srgbClr val="FF0000"/>
              </a:solidFill>
            </a:endParaRPr>
          </a:p>
          <a:p>
            <a:pPr lvl="1">
              <a:lnSpc>
                <a:spcPct val="150000"/>
              </a:lnSpc>
            </a:pPr>
            <a:endParaRPr lang="en-CA" sz="2400" dirty="0"/>
          </a:p>
        </p:txBody>
      </p:sp>
      <p:sp>
        <p:nvSpPr>
          <p:cNvPr id="3" name="TextBox 2"/>
          <p:cNvSpPr txBox="1"/>
          <p:nvPr/>
        </p:nvSpPr>
        <p:spPr>
          <a:xfrm>
            <a:off x="179512" y="188640"/>
            <a:ext cx="2304256" cy="720080"/>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302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961564"/>
            <a:ext cx="9144000" cy="584775"/>
          </a:xfrm>
          <a:prstGeom prst="rect">
            <a:avLst/>
          </a:prstGeom>
        </p:spPr>
        <p:txBody>
          <a:bodyPr wrap="square">
            <a:spAutoFit/>
          </a:bodyPr>
          <a:lstStyle/>
          <a:p>
            <a:pPr algn="ctr"/>
            <a:r>
              <a:rPr lang="en-CA" sz="3200" b="1" dirty="0" smtClean="0"/>
              <a:t>Creating your All About Me Teacher Account</a:t>
            </a:r>
            <a:endParaRPr lang="en-CA" sz="2000" b="1" dirty="0"/>
          </a:p>
        </p:txBody>
      </p:sp>
      <p:sp>
        <p:nvSpPr>
          <p:cNvPr id="5" name="Rectangle 4"/>
          <p:cNvSpPr/>
          <p:nvPr/>
        </p:nvSpPr>
        <p:spPr>
          <a:xfrm>
            <a:off x="251520" y="1988840"/>
            <a:ext cx="5472608" cy="3737946"/>
          </a:xfrm>
          <a:prstGeom prst="rect">
            <a:avLst/>
          </a:prstGeom>
        </p:spPr>
        <p:txBody>
          <a:bodyPr wrap="square">
            <a:spAutoFit/>
          </a:bodyPr>
          <a:lstStyle/>
          <a:p>
            <a:pPr marL="457200" lvl="0" indent="-457200">
              <a:lnSpc>
                <a:spcPct val="150000"/>
              </a:lnSpc>
              <a:buFont typeface="+mj-lt"/>
              <a:buAutoNum type="arabicPeriod"/>
            </a:pPr>
            <a:r>
              <a:rPr lang="en-CA" sz="2000" dirty="0" smtClean="0"/>
              <a:t>Visit </a:t>
            </a:r>
            <a:r>
              <a:rPr lang="en-CA" sz="2000" dirty="0" smtClean="0">
                <a:hlinkClick r:id="rId3"/>
              </a:rPr>
              <a:t>www.myBlueprint.ca</a:t>
            </a:r>
            <a:endParaRPr lang="en-CA" sz="2000" dirty="0"/>
          </a:p>
          <a:p>
            <a:pPr marL="457200" lvl="0" indent="-457200">
              <a:lnSpc>
                <a:spcPct val="150000"/>
              </a:lnSpc>
              <a:buFont typeface="+mj-lt"/>
              <a:buAutoNum type="arabicPeriod"/>
            </a:pPr>
            <a:r>
              <a:rPr lang="en-CA" sz="2000" dirty="0" smtClean="0"/>
              <a:t>Click </a:t>
            </a:r>
            <a:r>
              <a:rPr lang="en-CA" sz="2000" b="1" dirty="0"/>
              <a:t>Sign </a:t>
            </a:r>
            <a:r>
              <a:rPr lang="en-CA" sz="2000" b="1" dirty="0" smtClean="0"/>
              <a:t>Up</a:t>
            </a:r>
          </a:p>
          <a:p>
            <a:pPr marL="457200" lvl="0" indent="-457200">
              <a:lnSpc>
                <a:spcPct val="150000"/>
              </a:lnSpc>
              <a:buFont typeface="+mj-lt"/>
              <a:buAutoNum type="arabicPeriod"/>
            </a:pPr>
            <a:r>
              <a:rPr lang="en-CA" sz="2000" dirty="0" smtClean="0"/>
              <a:t>Enter </a:t>
            </a:r>
            <a:r>
              <a:rPr lang="en-CA" sz="2000" dirty="0"/>
              <a:t>your board/division’s </a:t>
            </a:r>
            <a:r>
              <a:rPr lang="en-CA" sz="2000" b="1" dirty="0"/>
              <a:t>activation key </a:t>
            </a:r>
            <a:r>
              <a:rPr lang="en-CA" sz="2000" dirty="0"/>
              <a:t>and click </a:t>
            </a:r>
            <a:r>
              <a:rPr lang="en-CA" sz="2000" b="1" dirty="0"/>
              <a:t>Create </a:t>
            </a:r>
            <a:r>
              <a:rPr lang="en-CA" sz="2000" b="1" dirty="0" smtClean="0"/>
              <a:t>Account</a:t>
            </a:r>
          </a:p>
          <a:p>
            <a:pPr marL="457200" lvl="0" indent="-457200">
              <a:lnSpc>
                <a:spcPct val="150000"/>
              </a:lnSpc>
              <a:buFont typeface="+mj-lt"/>
              <a:buAutoNum type="arabicPeriod"/>
            </a:pPr>
            <a:r>
              <a:rPr lang="en-CA" sz="2000" dirty="0" smtClean="0"/>
              <a:t>Select your </a:t>
            </a:r>
            <a:r>
              <a:rPr lang="en-CA" sz="2000" b="1" dirty="0" smtClean="0"/>
              <a:t>Account Type </a:t>
            </a:r>
            <a:r>
              <a:rPr lang="en-CA" sz="2000" dirty="0" smtClean="0"/>
              <a:t>(i.e., Teacher)</a:t>
            </a:r>
          </a:p>
          <a:p>
            <a:pPr marL="457200" lvl="0" indent="-457200">
              <a:lnSpc>
                <a:spcPct val="150000"/>
              </a:lnSpc>
              <a:buFont typeface="+mj-lt"/>
              <a:buAutoNum type="arabicPeriod"/>
            </a:pPr>
            <a:r>
              <a:rPr lang="en-CA" sz="2000" dirty="0" smtClean="0"/>
              <a:t>Complete the registration form</a:t>
            </a:r>
          </a:p>
          <a:p>
            <a:pPr marL="457200" lvl="0" indent="-457200">
              <a:lnSpc>
                <a:spcPct val="150000"/>
              </a:lnSpc>
              <a:buFont typeface="+mj-lt"/>
              <a:buAutoNum type="arabicPeriod"/>
            </a:pPr>
            <a:r>
              <a:rPr lang="en-CA" sz="2000" dirty="0" smtClean="0"/>
              <a:t>Wait briefly for approval – administrator log in and approve accounts</a:t>
            </a:r>
            <a:endParaRPr lang="en-CA" sz="2000" dirty="0"/>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868144" y="2185605"/>
            <a:ext cx="3005993" cy="3344416"/>
          </a:xfrm>
          <a:prstGeom prst="rect">
            <a:avLst/>
          </a:prstGeom>
          <a:ln w="12700">
            <a:solidFill>
              <a:schemeClr val="tx1"/>
            </a:solidFill>
          </a:ln>
        </p:spPr>
      </p:pic>
    </p:spTree>
    <p:extLst>
      <p:ext uri="{BB962C8B-B14F-4D97-AF65-F5344CB8AC3E}">
        <p14:creationId xmlns:p14="http://schemas.microsoft.com/office/powerpoint/2010/main" val="7254246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593" y="5805264"/>
            <a:ext cx="6984776" cy="523220"/>
          </a:xfrm>
          <a:prstGeom prst="rect">
            <a:avLst/>
          </a:prstGeom>
        </p:spPr>
        <p:txBody>
          <a:bodyPr wrap="square">
            <a:spAutoFit/>
          </a:bodyPr>
          <a:lstStyle/>
          <a:p>
            <a:pPr algn="ctr"/>
            <a:r>
              <a:rPr lang="en-CA" sz="2800" b="1" i="1" dirty="0" smtClean="0">
                <a:solidFill>
                  <a:schemeClr val="tx1">
                    <a:lumMod val="65000"/>
                    <a:lumOff val="35000"/>
                  </a:schemeClr>
                </a:solidFill>
              </a:rPr>
              <a:t>A live walk-through of the Teacher Account</a:t>
            </a:r>
            <a:endParaRPr lang="en-CA" i="1" dirty="0">
              <a:solidFill>
                <a:schemeClr val="tx1">
                  <a:lumMod val="65000"/>
                  <a:lumOff val="35000"/>
                </a:schemeClr>
              </a:solidFill>
            </a:endParaRPr>
          </a:p>
        </p:txBody>
      </p:sp>
      <p:pic>
        <p:nvPicPr>
          <p:cNvPr id="4" name="Picture 3"/>
          <p:cNvPicPr>
            <a:picLocks noChangeAspect="1"/>
          </p:cNvPicPr>
          <p:nvPr/>
        </p:nvPicPr>
        <p:blipFill>
          <a:blip r:embed="rId3"/>
          <a:stretch>
            <a:fillRect/>
          </a:stretch>
        </p:blipFill>
        <p:spPr>
          <a:xfrm>
            <a:off x="1133733" y="980728"/>
            <a:ext cx="6948084" cy="4718691"/>
          </a:xfrm>
          <a:prstGeom prst="rect">
            <a:avLst/>
          </a:prstGeom>
        </p:spPr>
      </p:pic>
      <p:sp>
        <p:nvSpPr>
          <p:cNvPr id="2" name="TextBox 1"/>
          <p:cNvSpPr txBox="1"/>
          <p:nvPr/>
        </p:nvSpPr>
        <p:spPr>
          <a:xfrm>
            <a:off x="251520" y="116632"/>
            <a:ext cx="1944216" cy="792088"/>
          </a:xfrm>
          <a:prstGeom prst="rect">
            <a:avLst/>
          </a:prstGeom>
          <a:solidFill>
            <a:schemeClr val="bg1"/>
          </a:solidFill>
        </p:spPr>
        <p:txBody>
          <a:bodyPr wrap="square" rtlCol="0">
            <a:spAutoFit/>
          </a:bodyPr>
          <a:lstStyle/>
          <a:p>
            <a:endParaRPr lang="en-CA" dirty="0"/>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6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63" y="504819"/>
            <a:ext cx="8229600" cy="1143000"/>
          </a:xfrm>
        </p:spPr>
        <p:txBody>
          <a:bodyPr>
            <a:noAutofit/>
          </a:bodyPr>
          <a:lstStyle/>
          <a:p>
            <a:pPr algn="ctr"/>
            <a:r>
              <a:rPr lang="en-US" sz="3200" b="1" dirty="0">
                <a:latin typeface="+mn-lt"/>
              </a:rPr>
              <a:t/>
            </a:r>
            <a:br>
              <a:rPr lang="en-US" sz="3200" b="1" dirty="0">
                <a:latin typeface="+mn-lt"/>
              </a:rPr>
            </a:br>
            <a:r>
              <a:rPr lang="en-US" sz="3200" b="1" dirty="0">
                <a:latin typeface="+mn-lt"/>
              </a:rPr>
              <a:t>Your Next Steps</a:t>
            </a:r>
          </a:p>
        </p:txBody>
      </p:sp>
      <p:sp>
        <p:nvSpPr>
          <p:cNvPr id="3" name="Content Placeholder 2"/>
          <p:cNvSpPr>
            <a:spLocks noGrp="1"/>
          </p:cNvSpPr>
          <p:nvPr>
            <p:ph idx="1"/>
          </p:nvPr>
        </p:nvSpPr>
        <p:spPr>
          <a:xfrm>
            <a:off x="38165" y="1647819"/>
            <a:ext cx="9135887" cy="4531642"/>
          </a:xfrm>
        </p:spPr>
        <p:txBody>
          <a:bodyPr>
            <a:normAutofit/>
          </a:bodyPr>
          <a:lstStyle/>
          <a:p>
            <a:pPr marL="0" indent="0">
              <a:buNone/>
            </a:pPr>
            <a:endParaRPr lang="en-US" sz="1800" dirty="0"/>
          </a:p>
          <a:p>
            <a:pPr marL="0" indent="0">
              <a:buNone/>
            </a:pPr>
            <a:r>
              <a:rPr lang="en-US" sz="2400" b="1" dirty="0"/>
              <a:t>Step 1</a:t>
            </a:r>
            <a:r>
              <a:rPr lang="en-US" sz="2400" dirty="0"/>
              <a:t>: C</a:t>
            </a:r>
            <a:r>
              <a:rPr lang="en-US" sz="2400" dirty="0" smtClean="0"/>
              <a:t>reate </a:t>
            </a:r>
            <a:r>
              <a:rPr lang="en-US" sz="2400" dirty="0"/>
              <a:t>a class</a:t>
            </a:r>
          </a:p>
          <a:p>
            <a:pPr lvl="2"/>
            <a:endParaRPr lang="en-US" sz="1400" dirty="0"/>
          </a:p>
          <a:p>
            <a:pPr marL="0" indent="0">
              <a:buNone/>
            </a:pPr>
            <a:r>
              <a:rPr lang="en-US" sz="2400" b="1" dirty="0"/>
              <a:t>Step 2</a:t>
            </a:r>
            <a:r>
              <a:rPr lang="en-US" sz="2400" dirty="0"/>
              <a:t>: Explore </a:t>
            </a:r>
            <a:r>
              <a:rPr lang="en-US" sz="2400" dirty="0" smtClean="0"/>
              <a:t>your Teacher Account</a:t>
            </a:r>
            <a:endParaRPr lang="en-US" sz="2400" dirty="0"/>
          </a:p>
          <a:p>
            <a:pPr lvl="2"/>
            <a:r>
              <a:rPr lang="en-US" dirty="0"/>
              <a:t>Complete the </a:t>
            </a:r>
            <a:r>
              <a:rPr lang="en-US" b="1" dirty="0" smtClean="0"/>
              <a:t>Teacher Account </a:t>
            </a:r>
            <a:r>
              <a:rPr lang="en-US" b="1" dirty="0"/>
              <a:t>Checklist </a:t>
            </a:r>
            <a:r>
              <a:rPr lang="en-US" dirty="0"/>
              <a:t>listed in the </a:t>
            </a:r>
            <a:r>
              <a:rPr lang="en-US" i="1" dirty="0">
                <a:hlinkClick r:id="rId3"/>
              </a:rPr>
              <a:t>Getting Started </a:t>
            </a:r>
            <a:r>
              <a:rPr lang="en-US" i="1" dirty="0" smtClean="0">
                <a:hlinkClick r:id="rId3"/>
              </a:rPr>
              <a:t>Guide</a:t>
            </a:r>
            <a:endParaRPr lang="en-US" dirty="0"/>
          </a:p>
          <a:p>
            <a:pPr lvl="2"/>
            <a:r>
              <a:rPr lang="en-US" dirty="0" smtClean="0"/>
              <a:t>Check out the </a:t>
            </a:r>
            <a:r>
              <a:rPr lang="en-US" b="1" dirty="0" smtClean="0"/>
              <a:t>Educator Resources </a:t>
            </a:r>
            <a:r>
              <a:rPr lang="en-US" dirty="0" smtClean="0"/>
              <a:t>(i.e</a:t>
            </a:r>
            <a:r>
              <a:rPr lang="en-US" dirty="0"/>
              <a:t>., Lesson Plans, </a:t>
            </a:r>
            <a:r>
              <a:rPr lang="en-US" dirty="0" smtClean="0"/>
              <a:t>Curriculum Connections documents </a:t>
            </a:r>
            <a:r>
              <a:rPr lang="en-US" dirty="0" smtClean="0">
                <a:hlinkClick r:id="rId4"/>
              </a:rPr>
              <a:t>www.myBlueprint.ca/Support</a:t>
            </a:r>
            <a:r>
              <a:rPr lang="en-US" dirty="0" smtClean="0"/>
              <a:t>)</a:t>
            </a:r>
          </a:p>
          <a:p>
            <a:pPr marL="914400" lvl="2" indent="0">
              <a:buNone/>
            </a:pPr>
            <a:endParaRPr lang="en-US" dirty="0"/>
          </a:p>
          <a:p>
            <a:pPr marL="0" indent="0">
              <a:buNone/>
            </a:pPr>
            <a:r>
              <a:rPr lang="en-US" sz="2400" b="1" dirty="0"/>
              <a:t>Step </a:t>
            </a:r>
            <a:r>
              <a:rPr lang="en-US" sz="2400" b="1" dirty="0" smtClean="0"/>
              <a:t>3</a:t>
            </a:r>
            <a:r>
              <a:rPr lang="en-US" sz="2400" dirty="0" smtClean="0"/>
              <a:t>: </a:t>
            </a:r>
            <a:r>
              <a:rPr lang="en-US" sz="2400" dirty="0"/>
              <a:t>Fill out the </a:t>
            </a:r>
            <a:r>
              <a:rPr lang="en-US" sz="2400" b="1" dirty="0">
                <a:solidFill>
                  <a:srgbClr val="FF0000"/>
                </a:solidFill>
                <a:hlinkClick r:id="rId5"/>
              </a:rPr>
              <a:t>Teacher Exit Slip</a:t>
            </a:r>
            <a:endParaRPr lang="en-US" sz="2400" b="1" dirty="0">
              <a:solidFill>
                <a:srgbClr val="FF0000"/>
              </a:solidFill>
            </a:endParaRPr>
          </a:p>
          <a:p>
            <a:pPr marL="0" indent="0" algn="ctr">
              <a:buNone/>
            </a:pPr>
            <a:endParaRPr lang="en-US" sz="1350" b="1" i="1" dirty="0"/>
          </a:p>
        </p:txBody>
      </p:sp>
      <p:sp>
        <p:nvSpPr>
          <p:cNvPr id="4" name="TextBox 3"/>
          <p:cNvSpPr txBox="1"/>
          <p:nvPr/>
        </p:nvSpPr>
        <p:spPr>
          <a:xfrm>
            <a:off x="251520" y="116632"/>
            <a:ext cx="2088232" cy="792088"/>
          </a:xfrm>
          <a:prstGeom prst="rect">
            <a:avLst/>
          </a:prstGeom>
          <a:solidFill>
            <a:schemeClr val="bg1"/>
          </a:solidFill>
        </p:spPr>
        <p:txBody>
          <a:bodyPr wrap="square" rtlCol="0">
            <a:spAutoFit/>
          </a:bodyPr>
          <a:lstStyle/>
          <a:p>
            <a:endParaRPr lang="en-CA" dirty="0"/>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74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91893" y="2852936"/>
          <a:ext cx="8229600" cy="3105197"/>
        </p:xfrm>
        <a:graphic>
          <a:graphicData uri="http://schemas.openxmlformats.org/drawingml/2006/table">
            <a:tbl>
              <a:tblPr firstRow="1" bandRow="1">
                <a:tableStyleId>{2D5ABB26-0587-4C30-8999-92F81FD0307C}</a:tableStyleId>
              </a:tblPr>
              <a:tblGrid>
                <a:gridCol w="4114800"/>
                <a:gridCol w="4114800"/>
              </a:tblGrid>
              <a:tr h="1540768">
                <a:tc>
                  <a:txBody>
                    <a:bodyPr/>
                    <a:lstStyle/>
                    <a:p>
                      <a:r>
                        <a:rPr lang="en-CA" dirty="0" smtClean="0"/>
                        <a:t>Who Am 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What are my opportunities?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4429">
                <a:tc>
                  <a:txBody>
                    <a:bodyPr/>
                    <a:lstStyle/>
                    <a:p>
                      <a:r>
                        <a:rPr lang="en-CA" dirty="0" smtClean="0"/>
                        <a:t>Who do I want to become?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am I going to achieve my goals?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a:xfrm>
            <a:off x="491893" y="119675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2800" b="1" dirty="0" smtClean="0"/>
              <a:t>How can All About Me support what you are already doing in the classroom?</a:t>
            </a:r>
            <a:endParaRPr lang="en-CA" sz="28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09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884847"/>
            <a:ext cx="9144000" cy="584775"/>
          </a:xfrm>
          <a:prstGeom prst="rect">
            <a:avLst/>
          </a:prstGeom>
        </p:spPr>
        <p:txBody>
          <a:bodyPr wrap="square">
            <a:spAutoFit/>
          </a:bodyPr>
          <a:lstStyle/>
          <a:p>
            <a:pPr algn="ctr"/>
            <a:r>
              <a:rPr lang="en-CA" sz="3200" b="1" dirty="0" smtClean="0"/>
              <a:t>Team Discussion</a:t>
            </a:r>
            <a:endParaRPr lang="en-CA" sz="3200" dirty="0"/>
          </a:p>
        </p:txBody>
      </p:sp>
      <p:sp>
        <p:nvSpPr>
          <p:cNvPr id="3" name="Rectangle 2"/>
          <p:cNvSpPr/>
          <p:nvPr/>
        </p:nvSpPr>
        <p:spPr>
          <a:xfrm>
            <a:off x="0" y="1469622"/>
            <a:ext cx="9144000" cy="2446824"/>
          </a:xfrm>
          <a:prstGeom prst="rect">
            <a:avLst/>
          </a:prstGeom>
        </p:spPr>
        <p:txBody>
          <a:bodyPr wrap="square">
            <a:spAutoFit/>
          </a:bodyPr>
          <a:lstStyle/>
          <a:p>
            <a:pPr algn="ctr">
              <a:lnSpc>
                <a:spcPct val="150000"/>
              </a:lnSpc>
            </a:pPr>
            <a:r>
              <a:rPr lang="en-CA" sz="2400" dirty="0" smtClean="0"/>
              <a:t>In pairs, discuss how you will </a:t>
            </a:r>
            <a:r>
              <a:rPr lang="en-CA" sz="2400" dirty="0"/>
              <a:t>implement All About </a:t>
            </a:r>
            <a:r>
              <a:rPr lang="en-CA" sz="2400" dirty="0" smtClean="0"/>
              <a:t>Me Portfolio in and outside of your classroom. </a:t>
            </a:r>
            <a:endParaRPr lang="en-CA" sz="2400" dirty="0"/>
          </a:p>
          <a:p>
            <a:pPr marL="342900" indent="-342900">
              <a:lnSpc>
                <a:spcPct val="150000"/>
              </a:lnSpc>
              <a:buFont typeface="+mj-lt"/>
              <a:buAutoNum type="arabicPeriod"/>
            </a:pPr>
            <a:endParaRPr lang="en-CA" dirty="0"/>
          </a:p>
          <a:p>
            <a:pPr>
              <a:lnSpc>
                <a:spcPct val="150000"/>
              </a:lnSpc>
            </a:pPr>
            <a:endParaRPr lang="en-CA" dirty="0"/>
          </a:p>
          <a:p>
            <a:pPr marL="342900" indent="-342900">
              <a:lnSpc>
                <a:spcPct val="150000"/>
              </a:lnSpc>
              <a:buAutoNum type="arabicPeriod"/>
            </a:pPr>
            <a:endParaRPr lang="en-CA" dirty="0"/>
          </a:p>
        </p:txBody>
      </p:sp>
      <p:pic>
        <p:nvPicPr>
          <p:cNvPr id="4" name="Picture 3" descr="http://www.onwin.ca/UploadedFiles/images/ipp_menu.gif"/>
          <p:cNvPicPr/>
          <p:nvPr/>
        </p:nvPicPr>
        <p:blipFill>
          <a:blip r:embed="rId2">
            <a:extLst>
              <a:ext uri="{28A0092B-C50C-407E-A947-70E740481C1C}">
                <a14:useLocalDpi xmlns:a14="http://schemas.microsoft.com/office/drawing/2010/main" val="0"/>
              </a:ext>
            </a:extLst>
          </a:blip>
          <a:srcRect/>
          <a:stretch>
            <a:fillRect/>
          </a:stretch>
        </p:blipFill>
        <p:spPr bwMode="auto">
          <a:xfrm>
            <a:off x="2105848" y="2924944"/>
            <a:ext cx="4932304" cy="3348000"/>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68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1268760"/>
            <a:ext cx="9144000" cy="584775"/>
          </a:xfrm>
          <a:prstGeom prst="rect">
            <a:avLst/>
          </a:prstGeom>
        </p:spPr>
        <p:txBody>
          <a:bodyPr wrap="square">
            <a:spAutoFit/>
          </a:bodyPr>
          <a:lstStyle/>
          <a:p>
            <a:pPr algn="ctr"/>
            <a:r>
              <a:rPr lang="en-CA" sz="3200" b="1" dirty="0" smtClean="0"/>
              <a:t>Share your Implementation Ideas</a:t>
            </a:r>
            <a:endParaRPr lang="en-CA" sz="3200" b="1" dirty="0"/>
          </a:p>
        </p:txBody>
      </p:sp>
      <p:graphicFrame>
        <p:nvGraphicFramePr>
          <p:cNvPr id="3" name="Table 2"/>
          <p:cNvGraphicFramePr>
            <a:graphicFrameLocks noGrp="1"/>
          </p:cNvGraphicFramePr>
          <p:nvPr>
            <p:extLst>
              <p:ext uri="{D42A27DB-BD31-4B8C-83A1-F6EECF244321}">
                <p14:modId xmlns:p14="http://schemas.microsoft.com/office/powerpoint/2010/main" val="224579304"/>
              </p:ext>
            </p:extLst>
          </p:nvPr>
        </p:nvGraphicFramePr>
        <p:xfrm>
          <a:off x="1547664" y="2276872"/>
          <a:ext cx="6096000" cy="2961640"/>
        </p:xfrm>
        <a:graphic>
          <a:graphicData uri="http://schemas.openxmlformats.org/drawingml/2006/table">
            <a:tbl>
              <a:tblPr firstRow="1" bandRow="1">
                <a:tableStyleId>{073A0DAA-6AF3-43AB-8588-CEC1D06C72B9}</a:tableStyleId>
              </a:tblPr>
              <a:tblGrid>
                <a:gridCol w="3048000"/>
                <a:gridCol w="3048000"/>
              </a:tblGrid>
              <a:tr h="139040">
                <a:tc>
                  <a:txBody>
                    <a:bodyPr/>
                    <a:lstStyle/>
                    <a:p>
                      <a:r>
                        <a:rPr lang="en-CA" dirty="0" smtClean="0"/>
                        <a:t>In the classroom</a:t>
                      </a:r>
                      <a:endParaRPr lang="en-CA" dirty="0"/>
                    </a:p>
                  </a:txBody>
                  <a:tcPr>
                    <a:solidFill>
                      <a:srgbClr val="00B0F0"/>
                    </a:solidFill>
                  </a:tcPr>
                </a:tc>
                <a:tc>
                  <a:txBody>
                    <a:bodyPr/>
                    <a:lstStyle/>
                    <a:p>
                      <a:r>
                        <a:rPr lang="en-CA" dirty="0" smtClean="0"/>
                        <a:t>Outside of the classroom</a:t>
                      </a:r>
                      <a:endParaRPr lang="en-CA" dirty="0"/>
                    </a:p>
                  </a:txBody>
                  <a:tcPr>
                    <a:solidFill>
                      <a:srgbClr val="00B0F0"/>
                    </a:solidFill>
                  </a:tcPr>
                </a:tc>
              </a:tr>
              <a:tr h="370840">
                <a:tc>
                  <a:txBody>
                    <a:bodyPr/>
                    <a:lstStyle/>
                    <a:p>
                      <a:r>
                        <a:rPr lang="en-CA" dirty="0" smtClean="0"/>
                        <a:t>-</a:t>
                      </a:r>
                    </a:p>
                  </a:txBody>
                  <a:tcPr/>
                </a:tc>
                <a:tc>
                  <a:txBody>
                    <a:bodyPr/>
                    <a:lstStyle/>
                    <a:p>
                      <a:r>
                        <a:rPr lang="en-CA" dirty="0" smtClean="0"/>
                        <a:t>-</a:t>
                      </a:r>
                      <a:endParaRPr lang="en-CA" dirty="0"/>
                    </a:p>
                  </a:txBody>
                  <a:tcPr/>
                </a:tc>
              </a:tr>
              <a:tr h="370840">
                <a:tc>
                  <a:txBody>
                    <a:bodyPr/>
                    <a:lstStyle/>
                    <a:p>
                      <a:r>
                        <a:rPr lang="en-CA" dirty="0" smtClean="0"/>
                        <a:t>-</a:t>
                      </a:r>
                      <a:endParaRPr lang="en-CA" dirty="0"/>
                    </a:p>
                  </a:txBody>
                  <a:tcPr/>
                </a:tc>
                <a:tc>
                  <a:txBody>
                    <a:bodyPr/>
                    <a:lstStyle/>
                    <a:p>
                      <a:r>
                        <a:rPr lang="en-CA" dirty="0" smtClean="0"/>
                        <a:t>-</a:t>
                      </a:r>
                      <a:endParaRPr lang="en-CA" dirty="0"/>
                    </a:p>
                  </a:txBody>
                  <a:tcPr/>
                </a:tc>
              </a:tr>
              <a:tr h="370840">
                <a:tc>
                  <a:txBody>
                    <a:bodyPr/>
                    <a:lstStyle/>
                    <a:p>
                      <a:r>
                        <a:rPr lang="en-CA" dirty="0" smtClean="0"/>
                        <a:t>-</a:t>
                      </a:r>
                      <a:endParaRPr lang="en-CA" dirty="0"/>
                    </a:p>
                  </a:txBody>
                  <a:tcPr/>
                </a:tc>
                <a:tc>
                  <a:txBody>
                    <a:bodyPr/>
                    <a:lstStyle/>
                    <a:p>
                      <a:r>
                        <a:rPr lang="en-CA" dirty="0" smtClean="0"/>
                        <a:t>-</a:t>
                      </a:r>
                      <a:endParaRPr lang="en-CA" dirty="0"/>
                    </a:p>
                  </a:txBody>
                  <a:tcPr/>
                </a:tc>
              </a:tr>
              <a:tr h="370840">
                <a:tc>
                  <a:txBody>
                    <a:bodyPr/>
                    <a:lstStyle/>
                    <a:p>
                      <a:r>
                        <a:rPr lang="en-CA" dirty="0" smtClean="0"/>
                        <a:t>-</a:t>
                      </a:r>
                      <a:endParaRPr lang="en-CA" dirty="0"/>
                    </a:p>
                  </a:txBody>
                  <a:tcPr/>
                </a:tc>
                <a:tc>
                  <a:txBody>
                    <a:bodyPr/>
                    <a:lstStyle/>
                    <a:p>
                      <a:r>
                        <a:rPr lang="en-CA" dirty="0" smtClean="0"/>
                        <a:t>-</a:t>
                      </a:r>
                      <a:endParaRPr lang="en-CA" dirty="0"/>
                    </a:p>
                  </a:txBody>
                  <a:tcPr/>
                </a:tc>
              </a:tr>
              <a:tr h="370840">
                <a:tc>
                  <a:txBody>
                    <a:bodyPr/>
                    <a:lstStyle/>
                    <a:p>
                      <a:r>
                        <a:rPr lang="en-CA" dirty="0" smtClean="0"/>
                        <a:t>-</a:t>
                      </a:r>
                      <a:endParaRPr lang="en-CA" dirty="0"/>
                    </a:p>
                  </a:txBody>
                  <a:tcPr/>
                </a:tc>
                <a:tc>
                  <a:txBody>
                    <a:bodyPr/>
                    <a:lstStyle/>
                    <a:p>
                      <a:r>
                        <a:rPr lang="en-CA" dirty="0" smtClean="0"/>
                        <a:t>-</a:t>
                      </a:r>
                      <a:endParaRPr lang="en-CA" dirty="0"/>
                    </a:p>
                  </a:txBody>
                  <a:tcPr/>
                </a:tc>
              </a:tr>
              <a:tr h="370840">
                <a:tc>
                  <a:txBody>
                    <a:bodyPr/>
                    <a:lstStyle/>
                    <a:p>
                      <a:r>
                        <a:rPr lang="en-CA" dirty="0" smtClean="0"/>
                        <a:t>-</a:t>
                      </a:r>
                      <a:endParaRPr lang="en-CA" dirty="0"/>
                    </a:p>
                  </a:txBody>
                  <a:tcPr/>
                </a:tc>
                <a:tc>
                  <a:txBody>
                    <a:bodyPr/>
                    <a:lstStyle/>
                    <a:p>
                      <a:r>
                        <a:rPr lang="en-CA" dirty="0" smtClean="0"/>
                        <a:t>-</a:t>
                      </a:r>
                      <a:endParaRPr lang="en-CA" dirty="0"/>
                    </a:p>
                  </a:txBody>
                  <a:tcPr/>
                </a:tc>
              </a:tr>
              <a:tr h="370840">
                <a:tc>
                  <a:txBody>
                    <a:bodyPr/>
                    <a:lstStyle/>
                    <a:p>
                      <a:endParaRPr lang="en-CA"/>
                    </a:p>
                  </a:txBody>
                  <a:tcPr/>
                </a:tc>
                <a:tc>
                  <a:txBody>
                    <a:bodyPr/>
                    <a:lstStyle/>
                    <a:p>
                      <a:endParaRPr lang="en-CA" dirty="0"/>
                    </a:p>
                  </a:txBody>
                  <a:tcPr/>
                </a:tc>
              </a:tr>
            </a:tbl>
          </a:graphicData>
        </a:graphic>
      </p:graphicFrame>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2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612" y="1033572"/>
            <a:ext cx="6984776" cy="523220"/>
          </a:xfrm>
          <a:prstGeom prst="rect">
            <a:avLst/>
          </a:prstGeom>
        </p:spPr>
        <p:txBody>
          <a:bodyPr wrap="square">
            <a:spAutoFit/>
          </a:bodyPr>
          <a:lstStyle/>
          <a:p>
            <a:pPr algn="ctr"/>
            <a:r>
              <a:rPr lang="en-CA" sz="2800" b="1" dirty="0" smtClean="0"/>
              <a:t>Example from Starship Elementary School</a:t>
            </a:r>
            <a:endParaRPr lang="en-CA" dirty="0"/>
          </a:p>
        </p:txBody>
      </p:sp>
      <p:sp>
        <p:nvSpPr>
          <p:cNvPr id="3" name="Rectangle 2"/>
          <p:cNvSpPr/>
          <p:nvPr/>
        </p:nvSpPr>
        <p:spPr>
          <a:xfrm>
            <a:off x="251520" y="1556792"/>
            <a:ext cx="8424936" cy="5724644"/>
          </a:xfrm>
          <a:prstGeom prst="rect">
            <a:avLst/>
          </a:prstGeom>
        </p:spPr>
        <p:txBody>
          <a:bodyPr wrap="square">
            <a:spAutoFit/>
          </a:bodyPr>
          <a:lstStyle/>
          <a:p>
            <a:pPr marL="457200" indent="-457200">
              <a:lnSpc>
                <a:spcPct val="150000"/>
              </a:lnSpc>
              <a:buFont typeface="+mj-lt"/>
              <a:buAutoNum type="arabicPeriod"/>
            </a:pPr>
            <a:r>
              <a:rPr lang="en-CA" sz="2000" dirty="0"/>
              <a:t>All students use AAM to run student-led conferences</a:t>
            </a:r>
          </a:p>
          <a:p>
            <a:pPr marL="457200" indent="-457200">
              <a:lnSpc>
                <a:spcPct val="150000"/>
              </a:lnSpc>
              <a:buFont typeface="+mj-lt"/>
              <a:buAutoNum type="arabicPeriod"/>
            </a:pPr>
            <a:r>
              <a:rPr lang="en-CA" sz="2000" dirty="0"/>
              <a:t>All students set Learning Skills goals after report cards</a:t>
            </a:r>
          </a:p>
          <a:p>
            <a:pPr marL="457200" indent="-457200">
              <a:lnSpc>
                <a:spcPct val="150000"/>
              </a:lnSpc>
              <a:buFont typeface="+mj-lt"/>
              <a:buAutoNum type="arabicPeriod"/>
            </a:pPr>
            <a:r>
              <a:rPr lang="en-CA" sz="2000" dirty="0"/>
              <a:t>Monthly: students use AAM for character education and reflect on the character trait of the month</a:t>
            </a:r>
          </a:p>
          <a:p>
            <a:pPr marL="457200" indent="-457200">
              <a:lnSpc>
                <a:spcPct val="150000"/>
              </a:lnSpc>
              <a:buFont typeface="+mj-lt"/>
              <a:buAutoNum type="arabicPeriod"/>
            </a:pPr>
            <a:r>
              <a:rPr lang="en-CA" sz="2000" dirty="0"/>
              <a:t>All Grade 5/6 students trained as AAM Ambassadors to support younger students with portfolio building</a:t>
            </a:r>
          </a:p>
          <a:p>
            <a:pPr marL="457200" indent="-457200">
              <a:lnSpc>
                <a:spcPct val="150000"/>
              </a:lnSpc>
              <a:buFont typeface="+mj-lt"/>
              <a:buAutoNum type="arabicPeriod"/>
            </a:pPr>
            <a:r>
              <a:rPr lang="en-CA" sz="2000" dirty="0"/>
              <a:t>School teams/clubs use AAM for goal setting</a:t>
            </a:r>
          </a:p>
          <a:p>
            <a:pPr marL="457200" indent="-457200">
              <a:lnSpc>
                <a:spcPct val="150000"/>
              </a:lnSpc>
              <a:buFont typeface="+mj-lt"/>
              <a:buAutoNum type="arabicPeriod"/>
            </a:pPr>
            <a:r>
              <a:rPr lang="en-CA" sz="2000" dirty="0" smtClean="0"/>
              <a:t>September/October: </a:t>
            </a:r>
            <a:r>
              <a:rPr lang="en-CA" sz="2000" dirty="0"/>
              <a:t>share AAM with all parents at curriculum night</a:t>
            </a:r>
          </a:p>
          <a:p>
            <a:pPr marL="457200" indent="-457200">
              <a:lnSpc>
                <a:spcPct val="150000"/>
              </a:lnSpc>
              <a:buFont typeface="+mj-lt"/>
              <a:buAutoNum type="arabicPeriod"/>
            </a:pPr>
            <a:r>
              <a:rPr lang="en-CA" sz="2000" dirty="0"/>
              <a:t>Each term: discuss and share AAM portfolio at parent </a:t>
            </a:r>
            <a:r>
              <a:rPr lang="en-CA" sz="2000" dirty="0" smtClean="0"/>
              <a:t>interviews</a:t>
            </a:r>
          </a:p>
          <a:p>
            <a:pPr marL="457200" indent="-457200">
              <a:lnSpc>
                <a:spcPct val="150000"/>
              </a:lnSpc>
              <a:buFont typeface="+mj-lt"/>
              <a:buAutoNum type="arabicPeriod"/>
            </a:pPr>
            <a:r>
              <a:rPr lang="en-CA" sz="2000" dirty="0" smtClean="0"/>
              <a:t>June: all students add a journal entry to share/reflect on their favourite memory from the year (i.e., grade) and add a picture</a:t>
            </a:r>
            <a:endParaRPr lang="en-CA" sz="2000" dirty="0"/>
          </a:p>
          <a:p>
            <a:pPr>
              <a:lnSpc>
                <a:spcPct val="150000"/>
              </a:lnSpc>
            </a:pPr>
            <a:endParaRPr lang="en-CA" sz="24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8" name="Picture 7"/>
          <p:cNvPicPr>
            <a:picLocks noChangeAspect="1"/>
          </p:cNvPicPr>
          <p:nvPr/>
        </p:nvPicPr>
        <p:blipFill>
          <a:blip r:embed="rId3"/>
          <a:stretch>
            <a:fillRect/>
          </a:stretch>
        </p:blipFill>
        <p:spPr>
          <a:xfrm>
            <a:off x="8112" y="11021"/>
            <a:ext cx="2838450" cy="933450"/>
          </a:xfrm>
          <a:prstGeom prst="rect">
            <a:avLst/>
          </a:prstGeom>
        </p:spPr>
      </p:pic>
    </p:spTree>
    <p:extLst>
      <p:ext uri="{BB962C8B-B14F-4D97-AF65-F5344CB8AC3E}">
        <p14:creationId xmlns:p14="http://schemas.microsoft.com/office/powerpoint/2010/main" val="3231472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79712" y="871052"/>
            <a:ext cx="5832648" cy="523220"/>
          </a:xfrm>
          <a:prstGeom prst="rect">
            <a:avLst/>
          </a:prstGeom>
        </p:spPr>
        <p:txBody>
          <a:bodyPr wrap="square">
            <a:spAutoFit/>
          </a:bodyPr>
          <a:lstStyle/>
          <a:p>
            <a:r>
              <a:rPr lang="en-CA" sz="2800" b="1" dirty="0" smtClean="0"/>
              <a:t>Important Implementation Questions </a:t>
            </a:r>
            <a:endParaRPr lang="en-CA" dirty="0"/>
          </a:p>
        </p:txBody>
      </p:sp>
      <p:sp>
        <p:nvSpPr>
          <p:cNvPr id="3" name="Rectangle 2"/>
          <p:cNvSpPr/>
          <p:nvPr/>
        </p:nvSpPr>
        <p:spPr>
          <a:xfrm>
            <a:off x="491043" y="1556792"/>
            <a:ext cx="8640960" cy="3416320"/>
          </a:xfrm>
          <a:prstGeom prst="rect">
            <a:avLst/>
          </a:prstGeom>
        </p:spPr>
        <p:txBody>
          <a:bodyPr wrap="square">
            <a:spAutoFit/>
          </a:bodyPr>
          <a:lstStyle/>
          <a:p>
            <a:pPr marL="457200" indent="-457200">
              <a:lnSpc>
                <a:spcPct val="150000"/>
              </a:lnSpc>
              <a:buFontTx/>
              <a:buAutoNum type="arabicPeriod"/>
            </a:pPr>
            <a:r>
              <a:rPr lang="en-CA" sz="2400" dirty="0"/>
              <a:t>What </a:t>
            </a:r>
            <a:r>
              <a:rPr lang="en-CA" sz="2400" dirty="0" smtClean="0"/>
              <a:t>are </a:t>
            </a:r>
            <a:r>
              <a:rPr lang="en-CA" sz="2400" dirty="0"/>
              <a:t>your </a:t>
            </a:r>
            <a:r>
              <a:rPr lang="en-CA" sz="2400" dirty="0" smtClean="0"/>
              <a:t>goals </a:t>
            </a:r>
            <a:r>
              <a:rPr lang="en-CA" sz="2400" dirty="0"/>
              <a:t>for the program for the school year?</a:t>
            </a:r>
          </a:p>
          <a:p>
            <a:pPr marL="457200" indent="-457200">
              <a:lnSpc>
                <a:spcPct val="150000"/>
              </a:lnSpc>
              <a:buAutoNum type="arabicPeriod"/>
            </a:pPr>
            <a:r>
              <a:rPr lang="en-CA" sz="2400" dirty="0" smtClean="0"/>
              <a:t>Are you interested in implementing the </a:t>
            </a:r>
            <a:r>
              <a:rPr lang="en-CA" sz="2400" b="1" dirty="0" smtClean="0">
                <a:hlinkClick r:id="rId2"/>
              </a:rPr>
              <a:t>All About Me Ambassadors Program</a:t>
            </a:r>
            <a:r>
              <a:rPr lang="en-CA" sz="2400" dirty="0" smtClean="0"/>
              <a:t>?</a:t>
            </a:r>
          </a:p>
          <a:p>
            <a:pPr marL="457200" indent="-457200">
              <a:lnSpc>
                <a:spcPct val="150000"/>
              </a:lnSpc>
              <a:buAutoNum type="arabicPeriod"/>
            </a:pPr>
            <a:r>
              <a:rPr lang="en-CA" sz="2400" dirty="0" smtClean="0"/>
              <a:t>How will you introduce the program to students?</a:t>
            </a:r>
          </a:p>
          <a:p>
            <a:pPr marL="457200" indent="-457200">
              <a:lnSpc>
                <a:spcPct val="150000"/>
              </a:lnSpc>
              <a:buAutoNum type="arabicPeriod"/>
            </a:pPr>
            <a:endParaRPr lang="en-CA" sz="2400" dirty="0" smtClean="0"/>
          </a:p>
          <a:p>
            <a:pPr marL="457200" indent="-457200">
              <a:lnSpc>
                <a:spcPct val="150000"/>
              </a:lnSpc>
              <a:buAutoNum type="arabicPeriod"/>
            </a:pPr>
            <a:endParaRPr lang="en-CA" sz="2400" dirty="0" smtClean="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7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0" indent="0">
              <a:buNone/>
            </a:pPr>
            <a:endParaRPr lang="en-US" sz="7200" dirty="0"/>
          </a:p>
          <a:p>
            <a:pPr marL="457200" indent="-457200">
              <a:lnSpc>
                <a:spcPct val="110000"/>
              </a:lnSpc>
              <a:buAutoNum type="arabicPeriod"/>
            </a:pPr>
            <a:r>
              <a:rPr lang="en-US" sz="7200" dirty="0" smtClean="0"/>
              <a:t>Where can you access Video Tutorials for AAM student and teacher account features?</a:t>
            </a:r>
          </a:p>
          <a:p>
            <a:pPr marL="857250" lvl="1" indent="-457200">
              <a:lnSpc>
                <a:spcPct val="110000"/>
              </a:lnSpc>
            </a:pPr>
            <a:r>
              <a:rPr lang="en-US" sz="7200" dirty="0" smtClean="0">
                <a:hlinkClick r:id="rId3"/>
              </a:rPr>
              <a:t>www.myBlueprint.ca/Support/Videos</a:t>
            </a:r>
            <a:r>
              <a:rPr lang="en-US" sz="7200" dirty="0" smtClean="0"/>
              <a:t> </a:t>
            </a:r>
          </a:p>
          <a:p>
            <a:pPr marL="400050" lvl="1" indent="0">
              <a:lnSpc>
                <a:spcPct val="110000"/>
              </a:lnSpc>
              <a:buNone/>
            </a:pPr>
            <a:endParaRPr lang="en-US" sz="7200" dirty="0" smtClean="0"/>
          </a:p>
          <a:p>
            <a:pPr marL="0" indent="0">
              <a:lnSpc>
                <a:spcPct val="110000"/>
              </a:lnSpc>
              <a:buNone/>
            </a:pPr>
            <a:r>
              <a:rPr lang="en-US" sz="7200" dirty="0" smtClean="0"/>
              <a:t>2. Where can you access 100+ lesson plans for AAM?</a:t>
            </a:r>
          </a:p>
          <a:p>
            <a:pPr lvl="1">
              <a:lnSpc>
                <a:spcPct val="110000"/>
              </a:lnSpc>
            </a:pPr>
            <a:r>
              <a:rPr lang="en-US" sz="7200" dirty="0" smtClean="0">
                <a:hlinkClick r:id="rId4"/>
              </a:rPr>
              <a:t>www.myBlueprint.ca/Support/Lessonplans</a:t>
            </a:r>
            <a:endParaRPr lang="en-US" sz="7200" dirty="0" smtClean="0"/>
          </a:p>
          <a:p>
            <a:pPr marL="457200" lvl="1" indent="0">
              <a:lnSpc>
                <a:spcPct val="110000"/>
              </a:lnSpc>
              <a:buNone/>
            </a:pPr>
            <a:endParaRPr lang="en-US" sz="7200" dirty="0" smtClean="0"/>
          </a:p>
          <a:p>
            <a:pPr marL="0" indent="0">
              <a:lnSpc>
                <a:spcPct val="120000"/>
              </a:lnSpc>
              <a:buNone/>
            </a:pPr>
            <a:r>
              <a:rPr lang="en-US" sz="7200" dirty="0" smtClean="0"/>
              <a:t>3</a:t>
            </a:r>
            <a:r>
              <a:rPr lang="en-US" sz="7200" dirty="0"/>
              <a:t>.</a:t>
            </a:r>
            <a:r>
              <a:rPr lang="en-US" sz="7200" dirty="0" smtClean="0"/>
              <a:t> Where can you find grade-specific AAM Curriculum Connections documents?</a:t>
            </a:r>
          </a:p>
          <a:p>
            <a:pPr lvl="1">
              <a:lnSpc>
                <a:spcPct val="120000"/>
              </a:lnSpc>
            </a:pPr>
            <a:r>
              <a:rPr lang="en-US" sz="7200" dirty="0" smtClean="0">
                <a:hlinkClick r:id="rId5"/>
              </a:rPr>
              <a:t>www.myBlueprint.ca/Support/Resources</a:t>
            </a:r>
            <a:endParaRPr lang="en-US" sz="7200" dirty="0"/>
          </a:p>
          <a:p>
            <a:pPr marL="0" indent="0">
              <a:lnSpc>
                <a:spcPct val="200000"/>
              </a:lnSpc>
              <a:buNone/>
            </a:pPr>
            <a:r>
              <a:rPr lang="en-US" sz="7200" dirty="0"/>
              <a:t>4. How do students login to their All About Me account?</a:t>
            </a:r>
          </a:p>
          <a:p>
            <a:pPr marL="857250" lvl="1" indent="-457200">
              <a:lnSpc>
                <a:spcPct val="120000"/>
              </a:lnSpc>
              <a:buFont typeface="+mj-lt"/>
              <a:buAutoNum type="arabicPeriod"/>
            </a:pPr>
            <a:r>
              <a:rPr lang="en-US" sz="7200" dirty="0"/>
              <a:t>Visit </a:t>
            </a:r>
            <a:r>
              <a:rPr lang="en-US" sz="7200" dirty="0">
                <a:hlinkClick r:id="rId6"/>
              </a:rPr>
              <a:t>www.myBlueprint.ca</a:t>
            </a:r>
            <a:endParaRPr lang="en-US" sz="7200" dirty="0"/>
          </a:p>
          <a:p>
            <a:pPr marL="857250" lvl="1" indent="-457200">
              <a:lnSpc>
                <a:spcPct val="120000"/>
              </a:lnSpc>
              <a:buFont typeface="+mj-lt"/>
              <a:buAutoNum type="arabicPeriod"/>
            </a:pPr>
            <a:r>
              <a:rPr lang="en-US" sz="7200" dirty="0"/>
              <a:t>Enter username: </a:t>
            </a:r>
            <a:r>
              <a:rPr lang="en-US" sz="7200" dirty="0">
                <a:solidFill>
                  <a:srgbClr val="FF0000"/>
                </a:solidFill>
              </a:rPr>
              <a:t>INSERT BOARD/SCHOOL USERNAME</a:t>
            </a:r>
          </a:p>
          <a:p>
            <a:pPr marL="857250" lvl="1" indent="-457200">
              <a:lnSpc>
                <a:spcPct val="120000"/>
              </a:lnSpc>
              <a:buFont typeface="+mj-lt"/>
              <a:buAutoNum type="arabicPeriod"/>
            </a:pPr>
            <a:r>
              <a:rPr lang="en-US" sz="7200" dirty="0"/>
              <a:t>Enter password: PROVINCIAL EDUCATION NUMBER</a:t>
            </a:r>
          </a:p>
          <a:p>
            <a:pPr marL="0" indent="0">
              <a:lnSpc>
                <a:spcPct val="120000"/>
              </a:lnSpc>
              <a:buNone/>
            </a:pPr>
            <a:endParaRPr lang="en-US" sz="2400" dirty="0" smtClean="0"/>
          </a:p>
          <a:p>
            <a:pPr marL="0" indent="0">
              <a:lnSpc>
                <a:spcPct val="200000"/>
              </a:lnSpc>
              <a:buNone/>
            </a:pPr>
            <a:endParaRPr lang="en-US" sz="2400" dirty="0" smtClean="0"/>
          </a:p>
          <a:p>
            <a:pPr marL="0" indent="0">
              <a:lnSpc>
                <a:spcPct val="200000"/>
              </a:lnSpc>
              <a:buNone/>
            </a:pPr>
            <a:endParaRPr lang="en-US" sz="2400" dirty="0" smtClean="0"/>
          </a:p>
          <a:p>
            <a:pPr marL="0" indent="0">
              <a:lnSpc>
                <a:spcPct val="200000"/>
              </a:lnSpc>
              <a:buNone/>
            </a:pPr>
            <a:endParaRPr lang="en-US" sz="1800" dirty="0"/>
          </a:p>
        </p:txBody>
      </p:sp>
      <p:sp>
        <p:nvSpPr>
          <p:cNvPr id="4" name="TextBox 3"/>
          <p:cNvSpPr txBox="1"/>
          <p:nvPr/>
        </p:nvSpPr>
        <p:spPr>
          <a:xfrm>
            <a:off x="179511" y="181066"/>
            <a:ext cx="2160241" cy="727654"/>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77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 calcmode="lin" valueType="num">
                                      <p:cBhvr additive="base">
                                        <p:cTn id="46"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 calcmode="lin" valueType="num">
                                      <p:cBhvr additive="base">
                                        <p:cTn id="50"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828528"/>
            <a:ext cx="9144000" cy="2256656"/>
          </a:xfrm>
        </p:spPr>
        <p:txBody>
          <a:bodyPr>
            <a:normAutofit fontScale="92500" lnSpcReduction="20000"/>
          </a:bodyPr>
          <a:lstStyle/>
          <a:p>
            <a:r>
              <a:rPr lang="en-CA" sz="4800" b="1" dirty="0" smtClean="0">
                <a:solidFill>
                  <a:schemeClr val="tx1"/>
                </a:solidFill>
              </a:rPr>
              <a:t>All About Me </a:t>
            </a:r>
          </a:p>
          <a:p>
            <a:pPr>
              <a:spcAft>
                <a:spcPts val="600"/>
              </a:spcAft>
            </a:pPr>
            <a:r>
              <a:rPr lang="en-CA" sz="3600" dirty="0" smtClean="0">
                <a:solidFill>
                  <a:schemeClr val="tx1"/>
                </a:solidFill>
              </a:rPr>
              <a:t>Portfolio (K-6)</a:t>
            </a:r>
          </a:p>
          <a:p>
            <a:endParaRPr lang="en-CA" sz="1700" dirty="0" smtClean="0">
              <a:solidFill>
                <a:schemeClr val="tx1"/>
              </a:solidFill>
            </a:endParaRPr>
          </a:p>
          <a:p>
            <a:r>
              <a:rPr lang="en-CA" sz="2300" dirty="0" smtClean="0">
                <a:solidFill>
                  <a:schemeClr val="tx1"/>
                </a:solidFill>
              </a:rPr>
              <a:t>An introduction to the All About Me Portfolio</a:t>
            </a:r>
          </a:p>
          <a:p>
            <a:r>
              <a:rPr lang="en-CA" sz="2300" i="1" dirty="0" smtClean="0">
                <a:solidFill>
                  <a:schemeClr val="tx1"/>
                </a:solidFill>
              </a:rPr>
              <a:t>“Train The Trainer”</a:t>
            </a:r>
            <a:endParaRPr lang="en-CA" sz="2300" i="1" dirty="0">
              <a:solidFill>
                <a:schemeClr val="tx1"/>
              </a:solidFill>
            </a:endParaRPr>
          </a:p>
        </p:txBody>
      </p:sp>
      <p:pic>
        <p:nvPicPr>
          <p:cNvPr id="7" name="Picture 6" descr="http://www.onwin.ca/UploadedFiles/images/ipp_menu.gif"/>
          <p:cNvPicPr/>
          <p:nvPr/>
        </p:nvPicPr>
        <p:blipFill>
          <a:blip r:embed="rId3">
            <a:extLst>
              <a:ext uri="{28A0092B-C50C-407E-A947-70E740481C1C}">
                <a14:useLocalDpi xmlns:a14="http://schemas.microsoft.com/office/drawing/2010/main" val="0"/>
              </a:ext>
            </a:extLst>
          </a:blip>
          <a:srcRect/>
          <a:stretch>
            <a:fillRect/>
          </a:stretch>
        </p:blipFill>
        <p:spPr bwMode="auto">
          <a:xfrm>
            <a:off x="6516216" y="5157192"/>
            <a:ext cx="2277879" cy="1414656"/>
          </a:xfrm>
          <a:prstGeom prst="rect">
            <a:avLst/>
          </a:prstGeom>
          <a:noFill/>
          <a:ln>
            <a:noFill/>
          </a:ln>
        </p:spPr>
      </p:pic>
      <p:sp>
        <p:nvSpPr>
          <p:cNvPr id="5" name="Rectangle 4"/>
          <p:cNvSpPr/>
          <p:nvPr/>
        </p:nvSpPr>
        <p:spPr>
          <a:xfrm>
            <a:off x="251520" y="5654162"/>
            <a:ext cx="4572000" cy="692497"/>
          </a:xfrm>
          <a:prstGeom prst="rect">
            <a:avLst/>
          </a:prstGeom>
        </p:spPr>
        <p:txBody>
          <a:bodyPr>
            <a:spAutoFit/>
          </a:bodyPr>
          <a:lstStyle/>
          <a:p>
            <a:r>
              <a:rPr lang="en-CA" sz="1300" dirty="0" smtClean="0">
                <a:solidFill>
                  <a:schemeClr val="tx1">
                    <a:tint val="75000"/>
                  </a:schemeClr>
                </a:solidFill>
              </a:rPr>
              <a:t>For questions or assistance, please contact:</a:t>
            </a:r>
          </a:p>
          <a:p>
            <a:r>
              <a:rPr lang="en-CA" sz="1300" dirty="0" smtClean="0">
                <a:solidFill>
                  <a:schemeClr val="tx1">
                    <a:tint val="75000"/>
                  </a:schemeClr>
                </a:solidFill>
              </a:rPr>
              <a:t>support@myBlueprint.ca</a:t>
            </a:r>
            <a:endParaRPr lang="en-CA" sz="1300" dirty="0">
              <a:solidFill>
                <a:schemeClr val="tx1">
                  <a:tint val="75000"/>
                </a:schemeClr>
              </a:solidFill>
            </a:endParaRPr>
          </a:p>
          <a:p>
            <a:r>
              <a:rPr lang="en-CA" sz="1300" dirty="0">
                <a:solidFill>
                  <a:schemeClr val="tx1">
                    <a:tint val="75000"/>
                  </a:schemeClr>
                </a:solidFill>
              </a:rPr>
              <a:t>1-888-901-5505</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576" y="1177250"/>
            <a:ext cx="4286848" cy="1028844"/>
          </a:xfrm>
          <a:prstGeom prst="rect">
            <a:avLst/>
          </a:prstGeom>
        </p:spPr>
      </p:pic>
    </p:spTree>
    <p:extLst>
      <p:ext uri="{BB962C8B-B14F-4D97-AF65-F5344CB8AC3E}">
        <p14:creationId xmlns:p14="http://schemas.microsoft.com/office/powerpoint/2010/main" val="1132834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400050" lvl="1" indent="0">
              <a:lnSpc>
                <a:spcPct val="120000"/>
              </a:lnSpc>
              <a:buNone/>
            </a:pPr>
            <a:endParaRPr lang="en-US" sz="4000" dirty="0" smtClean="0"/>
          </a:p>
          <a:p>
            <a:pPr marL="0" indent="0">
              <a:lnSpc>
                <a:spcPct val="110000"/>
              </a:lnSpc>
              <a:buNone/>
            </a:pPr>
            <a:r>
              <a:rPr lang="en-US" sz="7200" dirty="0" smtClean="0"/>
              <a:t>5. How do teachers log in to their account?</a:t>
            </a:r>
          </a:p>
          <a:p>
            <a:pPr marL="857250" lvl="1" indent="-457200">
              <a:lnSpc>
                <a:spcPct val="110000"/>
              </a:lnSpc>
              <a:buFont typeface="+mj-lt"/>
              <a:buAutoNum type="arabicPeriod"/>
            </a:pPr>
            <a:r>
              <a:rPr lang="en-US" sz="7200" dirty="0" smtClean="0"/>
              <a:t>Visit </a:t>
            </a:r>
            <a:r>
              <a:rPr lang="en-US" sz="7200" dirty="0" smtClean="0">
                <a:hlinkClick r:id="rId2"/>
              </a:rPr>
              <a:t>www.myBlueprint.ca</a:t>
            </a:r>
            <a:endParaRPr lang="en-US" sz="7200" dirty="0"/>
          </a:p>
          <a:p>
            <a:pPr marL="857250" lvl="1" indent="-457200">
              <a:lnSpc>
                <a:spcPct val="110000"/>
              </a:lnSpc>
              <a:buFont typeface="+mj-lt"/>
              <a:buAutoNum type="arabicPeriod"/>
            </a:pPr>
            <a:r>
              <a:rPr lang="en-US" sz="7200" dirty="0" smtClean="0"/>
              <a:t>Click </a:t>
            </a:r>
            <a:r>
              <a:rPr lang="en-US" sz="7200" b="1" dirty="0" smtClean="0"/>
              <a:t>Log In</a:t>
            </a:r>
          </a:p>
          <a:p>
            <a:pPr marL="857250" lvl="1" indent="-457200">
              <a:lnSpc>
                <a:spcPct val="110000"/>
              </a:lnSpc>
              <a:buFont typeface="+mj-lt"/>
              <a:buAutoNum type="arabicPeriod"/>
            </a:pPr>
            <a:r>
              <a:rPr lang="en-US" sz="7200" dirty="0" smtClean="0"/>
              <a:t>Enter your school </a:t>
            </a:r>
            <a:r>
              <a:rPr lang="en-US" sz="7200" b="1" dirty="0" smtClean="0"/>
              <a:t>email</a:t>
            </a:r>
            <a:r>
              <a:rPr lang="en-US" sz="7200" dirty="0" smtClean="0"/>
              <a:t> address as your username</a:t>
            </a:r>
          </a:p>
          <a:p>
            <a:pPr marL="857250" lvl="1" indent="-457200">
              <a:lnSpc>
                <a:spcPct val="110000"/>
              </a:lnSpc>
              <a:buFont typeface="+mj-lt"/>
              <a:buAutoNum type="arabicPeriod"/>
            </a:pPr>
            <a:r>
              <a:rPr lang="en-US" sz="7200" dirty="0" smtClean="0"/>
              <a:t>Enter the </a:t>
            </a:r>
            <a:r>
              <a:rPr lang="en-US" sz="7200" b="1" dirty="0" smtClean="0"/>
              <a:t>password</a:t>
            </a:r>
            <a:r>
              <a:rPr lang="en-US" sz="7200" dirty="0" smtClean="0"/>
              <a:t> you created when signing up</a:t>
            </a:r>
          </a:p>
          <a:p>
            <a:pPr marL="857250" lvl="1" indent="-457200">
              <a:lnSpc>
                <a:spcPct val="110000"/>
              </a:lnSpc>
              <a:buFont typeface="+mj-lt"/>
              <a:buAutoNum type="arabicPeriod"/>
            </a:pPr>
            <a:endParaRPr lang="en-US" sz="6400" dirty="0"/>
          </a:p>
          <a:p>
            <a:pPr marL="0" indent="0">
              <a:lnSpc>
                <a:spcPct val="110000"/>
              </a:lnSpc>
              <a:buNone/>
            </a:pPr>
            <a:r>
              <a:rPr lang="en-US" sz="7200" dirty="0" smtClean="0"/>
              <a:t>6. How can you view a student’s All About Me Portfolio from your Teacher Account?</a:t>
            </a:r>
          </a:p>
          <a:p>
            <a:pPr marL="857250" lvl="1" indent="-457200">
              <a:lnSpc>
                <a:spcPct val="110000"/>
              </a:lnSpc>
              <a:buFont typeface="+mj-lt"/>
              <a:buAutoNum type="arabicPeriod"/>
            </a:pPr>
            <a:r>
              <a:rPr lang="en-US" sz="7200" dirty="0" smtClean="0"/>
              <a:t>Click on your </a:t>
            </a:r>
            <a:r>
              <a:rPr lang="en-US" sz="7200" b="1" dirty="0" smtClean="0"/>
              <a:t>Class</a:t>
            </a:r>
            <a:r>
              <a:rPr lang="en-US" sz="7200" dirty="0" smtClean="0"/>
              <a:t> box</a:t>
            </a:r>
            <a:endParaRPr lang="en-US" sz="7200" dirty="0"/>
          </a:p>
          <a:p>
            <a:pPr marL="857250" lvl="1" indent="-457200">
              <a:lnSpc>
                <a:spcPct val="110000"/>
              </a:lnSpc>
              <a:buFont typeface="+mj-lt"/>
              <a:buAutoNum type="arabicPeriod"/>
            </a:pPr>
            <a:r>
              <a:rPr lang="en-US" sz="7200" dirty="0" smtClean="0"/>
              <a:t>Click on the </a:t>
            </a:r>
            <a:r>
              <a:rPr lang="en-US" sz="7200" b="1" dirty="0" smtClean="0"/>
              <a:t>three dots </a:t>
            </a:r>
            <a:r>
              <a:rPr lang="en-US" sz="7200" dirty="0" smtClean="0"/>
              <a:t>to the right of a student’s name</a:t>
            </a:r>
          </a:p>
          <a:p>
            <a:pPr marL="857250" lvl="1" indent="-457200">
              <a:lnSpc>
                <a:spcPct val="110000"/>
              </a:lnSpc>
              <a:buFont typeface="+mj-lt"/>
              <a:buAutoNum type="arabicPeriod"/>
            </a:pPr>
            <a:r>
              <a:rPr lang="en-US" sz="7200" dirty="0" smtClean="0"/>
              <a:t>Select </a:t>
            </a:r>
            <a:r>
              <a:rPr lang="en-US" sz="7200" b="1" dirty="0" smtClean="0"/>
              <a:t>View Account</a:t>
            </a:r>
          </a:p>
          <a:p>
            <a:pPr marL="0" indent="0">
              <a:lnSpc>
                <a:spcPct val="110000"/>
              </a:lnSpc>
              <a:buNone/>
            </a:pPr>
            <a:endParaRPr lang="en-US" sz="7200" dirty="0" smtClean="0"/>
          </a:p>
          <a:p>
            <a:pPr marL="0" indent="0">
              <a:lnSpc>
                <a:spcPct val="110000"/>
              </a:lnSpc>
              <a:buNone/>
            </a:pPr>
            <a:r>
              <a:rPr lang="en-US" sz="7200" dirty="0" smtClean="0"/>
              <a:t>7. Where can you comment on and assess students’ work in your Teacher Account?</a:t>
            </a:r>
          </a:p>
          <a:p>
            <a:pPr marL="857250" lvl="1" indent="-457200">
              <a:lnSpc>
                <a:spcPct val="110000"/>
              </a:lnSpc>
              <a:buFont typeface="+mj-lt"/>
              <a:buAutoNum type="arabicPeriod"/>
            </a:pPr>
            <a:r>
              <a:rPr lang="en-US" sz="7200" dirty="0"/>
              <a:t>Click on your </a:t>
            </a:r>
            <a:r>
              <a:rPr lang="en-US" sz="7200" b="1" dirty="0"/>
              <a:t>Class</a:t>
            </a:r>
            <a:r>
              <a:rPr lang="en-US" sz="7200" dirty="0"/>
              <a:t> </a:t>
            </a:r>
            <a:r>
              <a:rPr lang="en-US" sz="7200" dirty="0" smtClean="0"/>
              <a:t>box</a:t>
            </a:r>
          </a:p>
          <a:p>
            <a:pPr marL="857250" lvl="1" indent="-457200">
              <a:lnSpc>
                <a:spcPct val="110000"/>
              </a:lnSpc>
              <a:buFont typeface="+mj-lt"/>
              <a:buAutoNum type="arabicPeriod"/>
            </a:pPr>
            <a:r>
              <a:rPr lang="en-US" sz="7200" dirty="0" smtClean="0"/>
              <a:t>Select the </a:t>
            </a:r>
            <a:r>
              <a:rPr lang="en-US" sz="7200" b="1" dirty="0" smtClean="0"/>
              <a:t>Feed</a:t>
            </a:r>
            <a:r>
              <a:rPr lang="en-US" sz="7200" dirty="0" smtClean="0"/>
              <a:t> tab</a:t>
            </a:r>
            <a:endParaRPr lang="en-US" sz="6400" dirty="0" smtClean="0"/>
          </a:p>
        </p:txBody>
      </p:sp>
      <p:sp>
        <p:nvSpPr>
          <p:cNvPr id="4" name="TextBox 3"/>
          <p:cNvSpPr txBox="1"/>
          <p:nvPr/>
        </p:nvSpPr>
        <p:spPr>
          <a:xfrm>
            <a:off x="179511" y="44624"/>
            <a:ext cx="2088233" cy="864096"/>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10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54897"/>
            <a:ext cx="8229600" cy="1143000"/>
          </a:xfrm>
        </p:spPr>
        <p:txBody>
          <a:bodyPr>
            <a:noAutofit/>
          </a:bodyPr>
          <a:lstStyle/>
          <a:p>
            <a:pPr algn="ctr"/>
            <a:r>
              <a:rPr lang="en-US" sz="3600" b="1" dirty="0" smtClean="0">
                <a:latin typeface="+mn-lt"/>
              </a:rPr>
              <a:t>Exit Slip Review</a:t>
            </a:r>
            <a:endParaRPr lang="en-US" sz="3600" b="1" dirty="0">
              <a:latin typeface="+mn-lt"/>
            </a:endParaRPr>
          </a:p>
        </p:txBody>
      </p:sp>
      <p:sp>
        <p:nvSpPr>
          <p:cNvPr id="3" name="Content Placeholder 2"/>
          <p:cNvSpPr>
            <a:spLocks noGrp="1"/>
          </p:cNvSpPr>
          <p:nvPr>
            <p:ph idx="1"/>
          </p:nvPr>
        </p:nvSpPr>
        <p:spPr>
          <a:xfrm>
            <a:off x="179511" y="1628800"/>
            <a:ext cx="8784975" cy="4731211"/>
          </a:xfrm>
        </p:spPr>
        <p:txBody>
          <a:bodyPr>
            <a:normAutofit fontScale="25000" lnSpcReduction="20000"/>
          </a:bodyPr>
          <a:lstStyle/>
          <a:p>
            <a:pPr marL="0" indent="0">
              <a:lnSpc>
                <a:spcPct val="110000"/>
              </a:lnSpc>
              <a:buNone/>
            </a:pPr>
            <a:endParaRPr lang="en-US" sz="6400" dirty="0" smtClean="0"/>
          </a:p>
          <a:p>
            <a:pPr marL="0" indent="0">
              <a:lnSpc>
                <a:spcPct val="110000"/>
              </a:lnSpc>
              <a:buNone/>
            </a:pPr>
            <a:r>
              <a:rPr lang="en-US" sz="6400" dirty="0" smtClean="0"/>
              <a:t>8. How do family members access their child’s portfolio? Can family create an account?</a:t>
            </a:r>
          </a:p>
          <a:p>
            <a:pPr lvl="1">
              <a:lnSpc>
                <a:spcPct val="110000"/>
              </a:lnSpc>
            </a:pPr>
            <a:r>
              <a:rPr lang="en-US" sz="6400" dirty="0" smtClean="0"/>
              <a:t>By receiving an account invitation from a teacher</a:t>
            </a:r>
          </a:p>
          <a:p>
            <a:pPr marL="1257300" lvl="2" indent="-457200">
              <a:lnSpc>
                <a:spcPct val="110000"/>
              </a:lnSpc>
              <a:buFont typeface="+mj-lt"/>
              <a:buAutoNum type="arabicPeriod"/>
            </a:pPr>
            <a:r>
              <a:rPr lang="en-US" sz="6400" dirty="0" smtClean="0"/>
              <a:t>Go to </a:t>
            </a:r>
            <a:r>
              <a:rPr lang="en-US" sz="6400" b="1" dirty="0" smtClean="0"/>
              <a:t>Classes</a:t>
            </a:r>
          </a:p>
          <a:p>
            <a:pPr marL="1257300" lvl="2" indent="-457200">
              <a:lnSpc>
                <a:spcPct val="110000"/>
              </a:lnSpc>
              <a:buFont typeface="+mj-lt"/>
              <a:buAutoNum type="arabicPeriod"/>
            </a:pPr>
            <a:r>
              <a:rPr lang="en-US" sz="6400" dirty="0" smtClean="0"/>
              <a:t>Click on the class box</a:t>
            </a:r>
          </a:p>
          <a:p>
            <a:pPr marL="1257300" lvl="2" indent="-457200">
              <a:lnSpc>
                <a:spcPct val="110000"/>
              </a:lnSpc>
              <a:buFont typeface="+mj-lt"/>
              <a:buAutoNum type="arabicPeriod"/>
            </a:pPr>
            <a:r>
              <a:rPr lang="en-US" sz="6400" dirty="0" smtClean="0"/>
              <a:t>Click on the </a:t>
            </a:r>
            <a:r>
              <a:rPr lang="en-US" sz="6400" b="1" dirty="0" smtClean="0"/>
              <a:t>three dots </a:t>
            </a:r>
            <a:r>
              <a:rPr lang="en-US" sz="6400" dirty="0" smtClean="0"/>
              <a:t>at the right of the student’s name and select </a:t>
            </a:r>
            <a:r>
              <a:rPr lang="en-US" sz="6400" b="1" dirty="0" smtClean="0"/>
              <a:t>Add Family</a:t>
            </a:r>
          </a:p>
          <a:p>
            <a:pPr marL="1257300" lvl="2" indent="-457200">
              <a:lnSpc>
                <a:spcPct val="110000"/>
              </a:lnSpc>
              <a:buFont typeface="+mj-lt"/>
              <a:buAutoNum type="arabicPeriod"/>
            </a:pPr>
            <a:r>
              <a:rPr lang="en-US" sz="6400" dirty="0" smtClean="0"/>
              <a:t>Enter a valid email address and click </a:t>
            </a:r>
            <a:r>
              <a:rPr lang="en-US" sz="6400" b="1" dirty="0" smtClean="0"/>
              <a:t>Add</a:t>
            </a:r>
            <a:endParaRPr lang="en-US" sz="6400" dirty="0" smtClean="0"/>
          </a:p>
          <a:p>
            <a:pPr lvl="1">
              <a:lnSpc>
                <a:spcPct val="110000"/>
              </a:lnSpc>
            </a:pPr>
            <a:r>
              <a:rPr lang="en-US" sz="6400" dirty="0" smtClean="0"/>
              <a:t>By logging in with the student at home </a:t>
            </a:r>
            <a:endParaRPr lang="en-US" sz="6400" dirty="0"/>
          </a:p>
          <a:p>
            <a:pPr marL="0" indent="0">
              <a:lnSpc>
                <a:spcPct val="110000"/>
              </a:lnSpc>
              <a:buNone/>
            </a:pPr>
            <a:endParaRPr lang="en-US" sz="6400" dirty="0" smtClean="0"/>
          </a:p>
          <a:p>
            <a:pPr marL="0" indent="0">
              <a:lnSpc>
                <a:spcPct val="110000"/>
              </a:lnSpc>
              <a:buNone/>
            </a:pPr>
            <a:endParaRPr lang="en-US" sz="1800" dirty="0"/>
          </a:p>
          <a:p>
            <a:pPr marL="0" indent="0">
              <a:lnSpc>
                <a:spcPct val="110000"/>
              </a:lnSpc>
              <a:buNone/>
            </a:pPr>
            <a:r>
              <a:rPr lang="en-US" sz="6400" dirty="0"/>
              <a:t>9</a:t>
            </a:r>
            <a:r>
              <a:rPr lang="en-US" sz="6400" dirty="0" smtClean="0"/>
              <a:t>. </a:t>
            </a:r>
            <a:r>
              <a:rPr lang="en-US" sz="6400" dirty="0"/>
              <a:t>What are two benefits of using the iOS </a:t>
            </a:r>
            <a:r>
              <a:rPr lang="en-US" sz="6400" i="1" dirty="0"/>
              <a:t>Class Pass App </a:t>
            </a:r>
            <a:r>
              <a:rPr lang="en-US" sz="6400" dirty="0"/>
              <a:t>and where can you generate a QR Code to log in?</a:t>
            </a:r>
          </a:p>
          <a:p>
            <a:pPr lvl="1">
              <a:lnSpc>
                <a:spcPct val="110000"/>
              </a:lnSpc>
            </a:pPr>
            <a:r>
              <a:rPr lang="en-US" sz="6400" dirty="0"/>
              <a:t>Can easily integrate All About Me with limited access to technology in the classroom</a:t>
            </a:r>
          </a:p>
          <a:p>
            <a:pPr lvl="1">
              <a:lnSpc>
                <a:spcPct val="110000"/>
              </a:lnSpc>
            </a:pPr>
            <a:r>
              <a:rPr lang="en-US" sz="6400" dirty="0"/>
              <a:t>Can post artifacts to multiple All About Me student portfolios</a:t>
            </a:r>
          </a:p>
          <a:p>
            <a:pPr marL="857250" lvl="1" indent="-457200">
              <a:lnSpc>
                <a:spcPct val="110000"/>
              </a:lnSpc>
              <a:buFont typeface="+mj-lt"/>
              <a:buAutoNum type="arabicPeriod"/>
            </a:pPr>
            <a:endParaRPr lang="en-US" sz="5600" dirty="0"/>
          </a:p>
          <a:p>
            <a:pPr marL="0" indent="0">
              <a:lnSpc>
                <a:spcPct val="110000"/>
              </a:lnSpc>
              <a:buNone/>
            </a:pPr>
            <a:r>
              <a:rPr lang="en-US" sz="6400" dirty="0" smtClean="0"/>
              <a:t>10. Where can you generate a class QR Code to login to the Class Pass app?</a:t>
            </a:r>
          </a:p>
          <a:p>
            <a:pPr lvl="1">
              <a:lnSpc>
                <a:spcPct val="110000"/>
              </a:lnSpc>
            </a:pPr>
            <a:r>
              <a:rPr lang="en-US" sz="5500" dirty="0"/>
              <a:t>Can generate </a:t>
            </a:r>
            <a:r>
              <a:rPr lang="en-US" sz="5500" dirty="0" smtClean="0"/>
              <a:t>a Class QR </a:t>
            </a:r>
            <a:r>
              <a:rPr lang="en-US" sz="5500" dirty="0"/>
              <a:t>Code from your </a:t>
            </a:r>
            <a:r>
              <a:rPr lang="en-US" sz="5500" b="1" dirty="0"/>
              <a:t>Teacher Account &gt; Classes &gt; Class Options &gt; QR Codes</a:t>
            </a:r>
          </a:p>
          <a:p>
            <a:pPr marL="0" indent="0">
              <a:lnSpc>
                <a:spcPct val="110000"/>
              </a:lnSpc>
              <a:buNone/>
            </a:pPr>
            <a:endParaRPr lang="en-US" sz="6400" dirty="0" smtClean="0"/>
          </a:p>
          <a:p>
            <a:pPr marL="400050" lvl="1" indent="0">
              <a:lnSpc>
                <a:spcPct val="110000"/>
              </a:lnSpc>
              <a:buNone/>
            </a:pPr>
            <a:endParaRPr lang="en-US" sz="6400" dirty="0" smtClean="0"/>
          </a:p>
          <a:p>
            <a:pPr lvl="1" indent="-342900">
              <a:lnSpc>
                <a:spcPct val="110000"/>
              </a:lnSpc>
            </a:pPr>
            <a:endParaRPr lang="en-US" sz="2000" dirty="0" smtClean="0"/>
          </a:p>
          <a:p>
            <a:pPr marL="0" indent="0">
              <a:lnSpc>
                <a:spcPct val="110000"/>
              </a:lnSpc>
              <a:buNone/>
            </a:pPr>
            <a:endParaRPr lang="en-US" sz="2400" dirty="0" smtClean="0"/>
          </a:p>
          <a:p>
            <a:pPr marL="0" indent="0">
              <a:lnSpc>
                <a:spcPct val="200000"/>
              </a:lnSpc>
              <a:buNone/>
            </a:pPr>
            <a:endParaRPr lang="en-US" sz="2400" dirty="0" smtClean="0"/>
          </a:p>
          <a:p>
            <a:pPr marL="0" indent="0">
              <a:lnSpc>
                <a:spcPct val="200000"/>
              </a:lnSpc>
              <a:buNone/>
            </a:pPr>
            <a:endParaRPr lang="en-US" sz="1800" dirty="0"/>
          </a:p>
        </p:txBody>
      </p:sp>
      <p:sp>
        <p:nvSpPr>
          <p:cNvPr id="4" name="TextBox 3"/>
          <p:cNvSpPr txBox="1"/>
          <p:nvPr/>
        </p:nvSpPr>
        <p:spPr>
          <a:xfrm>
            <a:off x="179511" y="44624"/>
            <a:ext cx="2088233" cy="864096"/>
          </a:xfrm>
          <a:prstGeom prst="rect">
            <a:avLst/>
          </a:prstGeom>
          <a:solidFill>
            <a:schemeClr val="bg1"/>
          </a:solidFill>
        </p:spPr>
        <p:txBody>
          <a:bodyPr wrap="square" rtlCol="0">
            <a:spAutoFit/>
          </a:bodyPr>
          <a:lstStyle/>
          <a:p>
            <a:endParaRPr lang="en-CA"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1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153834" y="2113643"/>
            <a:ext cx="3634619" cy="442559"/>
          </a:xfrm>
          <a:prstGeom prst="rect">
            <a:avLst/>
          </a:prstGeom>
          <a:ln>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lIns="89915" tIns="44959" rIns="89915" bIns="44959">
            <a:spAutoFit/>
          </a:bodyPr>
          <a:lstStyle/>
          <a:p>
            <a:pPr algn="ctr" defTabSz="899476">
              <a:defRPr/>
            </a:pPr>
            <a:r>
              <a:rPr lang="en-CA" sz="2286" dirty="0">
                <a:latin typeface="Calibri" pitchFamily="34" charset="0"/>
                <a:cs typeface="Calibri" pitchFamily="34" charset="0"/>
              </a:rPr>
              <a:t>support@myBlueprint.ca</a:t>
            </a:r>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1" y="2068286"/>
            <a:ext cx="615346" cy="48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3138715" y="2986013"/>
            <a:ext cx="3634619" cy="442559"/>
          </a:xfrm>
          <a:prstGeom prst="rect">
            <a:avLst/>
          </a:prstGeom>
          <a:ln>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lIns="89915" tIns="44959" rIns="89915" bIns="44959">
            <a:spAutoFit/>
          </a:bodyPr>
          <a:lstStyle/>
          <a:p>
            <a:pPr algn="ctr" defTabSz="899476">
              <a:defRPr/>
            </a:pPr>
            <a:r>
              <a:rPr lang="en-US" sz="2286" dirty="0" smtClean="0">
                <a:latin typeface="Calibri" panose="020F0502020204030204" pitchFamily="34" charset="0"/>
                <a:cs typeface="Calibri" panose="020F0502020204030204" pitchFamily="34" charset="0"/>
              </a:rPr>
              <a:t>1-888-901-5505</a:t>
            </a:r>
            <a:endParaRPr lang="en-CA" sz="2286" dirty="0">
              <a:latin typeface="Calibri" panose="020F0502020204030204" pitchFamily="34" charset="0"/>
              <a:cs typeface="Calibri" panose="020F0502020204030204" pitchFamily="34" charset="0"/>
            </a:endParaRPr>
          </a:p>
        </p:txBody>
      </p:sp>
      <p:pic>
        <p:nvPicPr>
          <p:cNvPr id="23558" name="Picture 2" descr="C:\Users\JenP\AppData\Local\Microsoft\Windows\INetCache\IE\C5US2PKJ\phone-icon-10484-mediu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9953" y="2846918"/>
            <a:ext cx="653143" cy="65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138715" y="3793370"/>
            <a:ext cx="3634619" cy="1380380"/>
          </a:xfrm>
          <a:prstGeom prst="rect">
            <a:avLst/>
          </a:prstGeom>
          <a:ln>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lIns="89915" tIns="44959" rIns="89915" bIns="44959">
            <a:spAutoFit/>
          </a:bodyPr>
          <a:lstStyle/>
          <a:p>
            <a:pPr algn="ctr" defTabSz="899476">
              <a:defRPr/>
            </a:pPr>
            <a:r>
              <a:rPr lang="en-CA" sz="2095" b="1" dirty="0">
                <a:solidFill>
                  <a:srgbClr val="00B0F0"/>
                </a:solidFill>
                <a:latin typeface="Calibri" panose="020F0502020204030204" pitchFamily="34" charset="0"/>
                <a:cs typeface="Calibri" panose="020F0502020204030204" pitchFamily="34" charset="0"/>
              </a:rPr>
              <a:t>www.myBlueprint.ca/support</a:t>
            </a:r>
          </a:p>
          <a:p>
            <a:pPr marL="762015" lvl="1" indent="-326578" defTabSz="899476">
              <a:buFont typeface="Arial" panose="020B0604020202020204" pitchFamily="34" charset="0"/>
              <a:buChar char="•"/>
              <a:defRPr/>
            </a:pPr>
            <a:r>
              <a:rPr lang="en-CA" sz="2095" i="1" dirty="0">
                <a:latin typeface="Calibri" panose="020F0502020204030204" pitchFamily="34" charset="0"/>
                <a:cs typeface="Calibri" panose="020F0502020204030204" pitchFamily="34" charset="0"/>
              </a:rPr>
              <a:t>Getting Started Guides</a:t>
            </a:r>
          </a:p>
          <a:p>
            <a:pPr marL="762015" lvl="1" indent="-326578" defTabSz="899476">
              <a:buFont typeface="Arial" panose="020B0604020202020204" pitchFamily="34" charset="0"/>
              <a:buChar char="•"/>
              <a:defRPr/>
            </a:pPr>
            <a:r>
              <a:rPr lang="en-CA" sz="2095" i="1" dirty="0">
                <a:latin typeface="Calibri" panose="020F0502020204030204" pitchFamily="34" charset="0"/>
                <a:cs typeface="Calibri" panose="020F0502020204030204" pitchFamily="34" charset="0"/>
              </a:rPr>
              <a:t>Lesson Plans</a:t>
            </a:r>
          </a:p>
          <a:p>
            <a:pPr marL="762015" lvl="1" indent="-326578" defTabSz="899476">
              <a:buFont typeface="Arial" panose="020B0604020202020204" pitchFamily="34" charset="0"/>
              <a:buChar char="•"/>
              <a:defRPr/>
            </a:pPr>
            <a:r>
              <a:rPr lang="en-CA" sz="2095" i="1" dirty="0">
                <a:latin typeface="Calibri" panose="020F0502020204030204" pitchFamily="34" charset="0"/>
                <a:cs typeface="Calibri" panose="020F0502020204030204" pitchFamily="34" charset="0"/>
              </a:rPr>
              <a:t>Video Tutorials</a:t>
            </a:r>
          </a:p>
        </p:txBody>
      </p:sp>
      <p:pic>
        <p:nvPicPr>
          <p:cNvPr id="23560" name="Picture 5" descr="C:\Users\JenP\AppData\Local\Microsoft\Windows\INetCache\IE\C5US2PKJ\website-icon-m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7751" y="4130524"/>
            <a:ext cx="654655" cy="606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3138715" y="5464024"/>
            <a:ext cx="3634619" cy="442559"/>
          </a:xfrm>
          <a:prstGeom prst="rect">
            <a:avLst/>
          </a:prstGeom>
          <a:ln>
            <a:solidFill>
              <a:schemeClr val="bg1">
                <a:lumMod val="85000"/>
              </a:schemeClr>
            </a:solidFill>
            <a:headEnd/>
            <a:tailEnd/>
          </a:ln>
        </p:spPr>
        <p:style>
          <a:lnRef idx="2">
            <a:schemeClr val="dk1"/>
          </a:lnRef>
          <a:fillRef idx="1">
            <a:schemeClr val="lt1"/>
          </a:fillRef>
          <a:effectRef idx="0">
            <a:schemeClr val="dk1"/>
          </a:effectRef>
          <a:fontRef idx="minor">
            <a:schemeClr val="dk1"/>
          </a:fontRef>
        </p:style>
        <p:txBody>
          <a:bodyPr lIns="89915" tIns="44959" rIns="89915" bIns="44959">
            <a:spAutoFit/>
          </a:bodyPr>
          <a:lstStyle/>
          <a:p>
            <a:pPr algn="ctr" defTabSz="899476">
              <a:defRPr/>
            </a:pPr>
            <a:r>
              <a:rPr lang="en-CA" sz="2286" dirty="0">
                <a:latin typeface="Calibri" panose="020F0502020204030204" pitchFamily="34" charset="0"/>
                <a:cs typeface="Calibri" panose="020F0502020204030204" pitchFamily="34" charset="0"/>
              </a:rPr>
              <a:t>@</a:t>
            </a:r>
            <a:r>
              <a:rPr lang="en-CA" sz="2286" dirty="0" err="1">
                <a:latin typeface="Calibri" panose="020F0502020204030204" pitchFamily="34" charset="0"/>
                <a:cs typeface="Calibri" panose="020F0502020204030204" pitchFamily="34" charset="0"/>
              </a:rPr>
              <a:t>my_Blueprint</a:t>
            </a:r>
            <a:endParaRPr lang="en-CA" sz="2286" dirty="0">
              <a:latin typeface="Calibri" pitchFamily="34" charset="0"/>
              <a:cs typeface="Calibri" pitchFamily="34" charset="0"/>
            </a:endParaRPr>
          </a:p>
        </p:txBody>
      </p:sp>
      <p:pic>
        <p:nvPicPr>
          <p:cNvPr id="23562" name="Picture 7" descr="C:\Users\JenP\AppData\Local\Microsoft\Windows\INetCache\IE\SXF33NR3\twitter[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7751" y="5391453"/>
            <a:ext cx="654655" cy="53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7504" y="116632"/>
            <a:ext cx="2016224" cy="792088"/>
          </a:xfrm>
          <a:prstGeom prst="rect">
            <a:avLst/>
          </a:prstGeom>
          <a:solidFill>
            <a:schemeClr val="bg1"/>
          </a:solidFill>
        </p:spPr>
        <p:txBody>
          <a:bodyPr wrap="square" rtlCol="0">
            <a:spAutoFit/>
          </a:bodyPr>
          <a:lstStyle/>
          <a:p>
            <a:endParaRPr lang="en-CA" dirty="0"/>
          </a:p>
        </p:txBody>
      </p:sp>
      <p:pic>
        <p:nvPicPr>
          <p:cNvPr id="12" name="Picture 11"/>
          <p:cNvPicPr>
            <a:picLocks noChangeAspect="1"/>
          </p:cNvPicPr>
          <p:nvPr/>
        </p:nvPicPr>
        <p:blipFill>
          <a:blip r:embed="rId7"/>
          <a:stretch>
            <a:fillRect/>
          </a:stretch>
        </p:blipFill>
        <p:spPr>
          <a:xfrm>
            <a:off x="2645078" y="627864"/>
            <a:ext cx="3774554" cy="1241296"/>
          </a:xfrm>
          <a:prstGeom prst="rect">
            <a:avLst/>
          </a:prstGeom>
        </p:spPr>
      </p:pic>
    </p:spTree>
    <p:extLst>
      <p:ext uri="{BB962C8B-B14F-4D97-AF65-F5344CB8AC3E}">
        <p14:creationId xmlns:p14="http://schemas.microsoft.com/office/powerpoint/2010/main" val="183853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what's the pla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60232" y="2059887"/>
            <a:ext cx="2160087" cy="2167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77484" y="397906"/>
            <a:ext cx="8229600" cy="1143000"/>
          </a:xfrm>
        </p:spPr>
        <p:txBody>
          <a:bodyPr>
            <a:normAutofit/>
          </a:bodyPr>
          <a:lstStyle/>
          <a:p>
            <a:r>
              <a:rPr lang="en-CA" sz="3200" b="1" dirty="0" smtClean="0"/>
              <a:t>Agenda</a:t>
            </a:r>
            <a:endParaRPr lang="en-CA" sz="4000" b="1" dirty="0"/>
          </a:p>
        </p:txBody>
      </p:sp>
      <p:sp>
        <p:nvSpPr>
          <p:cNvPr id="3" name="Content Placeholder 2"/>
          <p:cNvSpPr>
            <a:spLocks noGrp="1"/>
          </p:cNvSpPr>
          <p:nvPr>
            <p:ph idx="1"/>
          </p:nvPr>
        </p:nvSpPr>
        <p:spPr>
          <a:xfrm>
            <a:off x="179512" y="1364511"/>
            <a:ext cx="8640807" cy="5177716"/>
          </a:xfrm>
        </p:spPr>
        <p:txBody>
          <a:bodyPr>
            <a:normAutofit lnSpcReduction="10000"/>
          </a:bodyPr>
          <a:lstStyle/>
          <a:p>
            <a:pPr marL="457200" indent="-457200">
              <a:buFont typeface="+mj-lt"/>
              <a:buAutoNum type="arabicPeriod"/>
            </a:pPr>
            <a:r>
              <a:rPr lang="en-CA" sz="2400" dirty="0" smtClean="0"/>
              <a:t>Introductions</a:t>
            </a:r>
            <a:endParaRPr lang="en-CA" sz="2400" dirty="0"/>
          </a:p>
          <a:p>
            <a:pPr marL="457200" indent="-457200">
              <a:buFont typeface="+mj-lt"/>
              <a:buAutoNum type="arabicPeriod"/>
            </a:pPr>
            <a:r>
              <a:rPr lang="en-CA" sz="2400" dirty="0"/>
              <a:t>Student Account </a:t>
            </a:r>
            <a:r>
              <a:rPr lang="en-CA" sz="2400" dirty="0" smtClean="0"/>
              <a:t>Demo</a:t>
            </a:r>
          </a:p>
          <a:p>
            <a:pPr marL="457200" indent="-457200">
              <a:buFont typeface="+mj-lt"/>
              <a:buAutoNum type="arabicPeriod"/>
            </a:pPr>
            <a:r>
              <a:rPr lang="en-CA" sz="2400" dirty="0" smtClean="0"/>
              <a:t>Account Creation &amp; Login </a:t>
            </a:r>
            <a:r>
              <a:rPr lang="en-CA" sz="2400" dirty="0"/>
              <a:t>Process</a:t>
            </a:r>
          </a:p>
          <a:p>
            <a:pPr marL="457200" indent="-457200">
              <a:buFont typeface="+mj-lt"/>
              <a:buAutoNum type="arabicPeriod"/>
            </a:pPr>
            <a:r>
              <a:rPr lang="en-CA" sz="2400" dirty="0"/>
              <a:t>Play Time </a:t>
            </a:r>
            <a:r>
              <a:rPr lang="en-CA" sz="2400" dirty="0" smtClean="0"/>
              <a:t>– Explore your Student Account</a:t>
            </a:r>
          </a:p>
          <a:p>
            <a:pPr marL="457200" indent="-457200">
              <a:buFont typeface="+mj-lt"/>
              <a:buAutoNum type="arabicPeriod"/>
            </a:pPr>
            <a:r>
              <a:rPr lang="en-CA" sz="2400" dirty="0" smtClean="0"/>
              <a:t>iOS Class Pass App</a:t>
            </a:r>
            <a:endParaRPr lang="en-CA" sz="2400" dirty="0"/>
          </a:p>
          <a:p>
            <a:pPr marL="0" indent="0">
              <a:buNone/>
            </a:pPr>
            <a:endParaRPr lang="en-CA" sz="1400" dirty="0" smtClean="0"/>
          </a:p>
          <a:p>
            <a:pPr marL="0" indent="0">
              <a:buNone/>
            </a:pPr>
            <a:r>
              <a:rPr lang="en-CA" sz="2000" i="1" dirty="0" smtClean="0"/>
              <a:t>BREAK</a:t>
            </a:r>
          </a:p>
          <a:p>
            <a:pPr marL="0" indent="0">
              <a:buNone/>
            </a:pPr>
            <a:endParaRPr lang="en-CA" sz="1000" dirty="0" smtClean="0"/>
          </a:p>
          <a:p>
            <a:pPr marL="457200" indent="-457200">
              <a:buFont typeface="+mj-lt"/>
              <a:buAutoNum type="arabicPeriod" startAt="6"/>
            </a:pPr>
            <a:r>
              <a:rPr lang="en-CA" sz="2400" dirty="0" smtClean="0"/>
              <a:t>Teacher Account Demo</a:t>
            </a:r>
          </a:p>
          <a:p>
            <a:pPr marL="457200" indent="-457200">
              <a:buFont typeface="+mj-lt"/>
              <a:buAutoNum type="arabicPeriod" startAt="6"/>
            </a:pPr>
            <a:r>
              <a:rPr lang="en-CA" sz="2400" dirty="0" smtClean="0"/>
              <a:t>Sharing </a:t>
            </a:r>
            <a:r>
              <a:rPr lang="en-CA" sz="2400" dirty="0"/>
              <a:t>of Educator </a:t>
            </a:r>
            <a:r>
              <a:rPr lang="en-CA" sz="2400" dirty="0" smtClean="0"/>
              <a:t>Resources</a:t>
            </a:r>
          </a:p>
          <a:p>
            <a:pPr marL="457200" indent="-457200">
              <a:buFont typeface="+mj-lt"/>
              <a:buAutoNum type="arabicPeriod" startAt="6"/>
            </a:pPr>
            <a:r>
              <a:rPr lang="en-CA" sz="2400" dirty="0"/>
              <a:t>Play Time – Create </a:t>
            </a:r>
            <a:r>
              <a:rPr lang="en-CA" sz="2400" dirty="0" smtClean="0"/>
              <a:t>Classes, Explore Educator Resources, </a:t>
            </a:r>
            <a:r>
              <a:rPr lang="en-CA" sz="2400" dirty="0"/>
              <a:t>and </a:t>
            </a:r>
            <a:r>
              <a:rPr lang="en-CA" sz="2400" dirty="0" smtClean="0"/>
              <a:t>Complete Exit Slip</a:t>
            </a:r>
            <a:endParaRPr lang="en-CA" sz="1800" dirty="0"/>
          </a:p>
          <a:p>
            <a:pPr marL="457200" indent="-457200">
              <a:buFont typeface="+mj-lt"/>
              <a:buAutoNum type="arabicPeriod" startAt="6"/>
            </a:pPr>
            <a:r>
              <a:rPr lang="en-CA" sz="2400" dirty="0"/>
              <a:t>Discuss our goals for the school </a:t>
            </a:r>
            <a:r>
              <a:rPr lang="en-CA" sz="2400" dirty="0" smtClean="0"/>
              <a:t>year</a:t>
            </a:r>
          </a:p>
          <a:p>
            <a:pPr marL="457200" indent="-457200">
              <a:buFont typeface="+mj-lt"/>
              <a:buAutoNum type="arabicPeriod" startAt="6"/>
            </a:pPr>
            <a:r>
              <a:rPr lang="en-CA" sz="2400" dirty="0" smtClean="0"/>
              <a:t>Teacher Exit Slip Review</a:t>
            </a:r>
          </a:p>
        </p:txBody>
      </p:sp>
      <p:sp>
        <p:nvSpPr>
          <p:cNvPr id="4" name="TextBox 3"/>
          <p:cNvSpPr txBox="1"/>
          <p:nvPr/>
        </p:nvSpPr>
        <p:spPr>
          <a:xfrm>
            <a:off x="251520" y="116632"/>
            <a:ext cx="2016224" cy="792088"/>
          </a:xfrm>
          <a:prstGeom prst="rect">
            <a:avLst/>
          </a:prstGeom>
          <a:solidFill>
            <a:schemeClr val="bg1"/>
          </a:solidFill>
        </p:spPr>
        <p:txBody>
          <a:bodyPr wrap="square" rtlCol="0">
            <a:spAutoFit/>
          </a:bodyPr>
          <a:lstStyle/>
          <a:p>
            <a:endParaRPr lang="en-CA"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6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92696" y="2924944"/>
            <a:ext cx="8229600" cy="3560196"/>
          </a:xfr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7" name="Picture 6"/>
          <p:cNvPicPr>
            <a:picLocks noChangeAspect="1"/>
          </p:cNvPicPr>
          <p:nvPr/>
        </p:nvPicPr>
        <p:blipFill>
          <a:blip r:embed="rId5"/>
          <a:stretch>
            <a:fillRect/>
          </a:stretch>
        </p:blipFill>
        <p:spPr>
          <a:xfrm>
            <a:off x="8112" y="177714"/>
            <a:ext cx="9179496" cy="2724211"/>
          </a:xfrm>
          <a:prstGeom prst="rect">
            <a:avLst/>
          </a:prstGeom>
        </p:spPr>
      </p:pic>
    </p:spTree>
    <p:extLst>
      <p:ext uri="{BB962C8B-B14F-4D97-AF65-F5344CB8AC3E}">
        <p14:creationId xmlns:p14="http://schemas.microsoft.com/office/powerpoint/2010/main" val="1473903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9231" y="1412776"/>
            <a:ext cx="9036496" cy="6555641"/>
          </a:xfrm>
          <a:prstGeom prst="rect">
            <a:avLst/>
          </a:prstGeom>
        </p:spPr>
        <p:txBody>
          <a:bodyPr wrap="square">
            <a:spAutoFit/>
          </a:bodyPr>
          <a:lstStyle/>
          <a:p>
            <a:pPr marL="285750" indent="-285750">
              <a:lnSpc>
                <a:spcPct val="150000"/>
              </a:lnSpc>
              <a:buFont typeface="Arial" panose="020B0604020202020204" pitchFamily="34" charset="0"/>
              <a:buChar char="•"/>
            </a:pPr>
            <a:r>
              <a:rPr lang="en-CA" sz="2000" dirty="0" smtClean="0"/>
              <a:t>Meets </a:t>
            </a:r>
            <a:r>
              <a:rPr lang="en-CA" sz="2000" dirty="0"/>
              <a:t>K-6 curriculum and learning outcomes, </a:t>
            </a:r>
            <a:r>
              <a:rPr lang="en-CA" sz="2000" dirty="0" smtClean="0"/>
              <a:t>and helps students participate in Career Education</a:t>
            </a:r>
          </a:p>
          <a:p>
            <a:pPr marL="285750" indent="-285750">
              <a:lnSpc>
                <a:spcPct val="150000"/>
              </a:lnSpc>
              <a:buFont typeface="Arial" panose="020B0604020202020204" pitchFamily="34" charset="0"/>
              <a:buChar char="•"/>
            </a:pPr>
            <a:r>
              <a:rPr lang="en-CA" sz="2000" dirty="0" smtClean="0"/>
              <a:t>Provides opportunities to set </a:t>
            </a:r>
            <a:r>
              <a:rPr lang="en-CA" sz="2000" dirty="0"/>
              <a:t>goals with students directly related to subject </a:t>
            </a:r>
            <a:r>
              <a:rPr lang="en-CA" sz="2000" dirty="0" smtClean="0"/>
              <a:t>areas, learning skills, and competencies</a:t>
            </a:r>
          </a:p>
          <a:p>
            <a:pPr marL="285750" indent="-285750">
              <a:lnSpc>
                <a:spcPct val="150000"/>
              </a:lnSpc>
              <a:buFont typeface="Arial" panose="020B0604020202020204" pitchFamily="34" charset="0"/>
              <a:buChar char="•"/>
            </a:pPr>
            <a:r>
              <a:rPr lang="en-CA" sz="2000" dirty="0"/>
              <a:t>Encourages self-assessment and </a:t>
            </a:r>
            <a:r>
              <a:rPr lang="en-CA" sz="2000" dirty="0" smtClean="0"/>
              <a:t>reflective inquiry</a:t>
            </a:r>
          </a:p>
          <a:p>
            <a:pPr marL="285750" indent="-285750">
              <a:lnSpc>
                <a:spcPct val="150000"/>
              </a:lnSpc>
              <a:buFont typeface="Arial" panose="020B0604020202020204" pitchFamily="34" charset="0"/>
              <a:buChar char="•"/>
            </a:pPr>
            <a:r>
              <a:rPr lang="en-CA" sz="2000" dirty="0" smtClean="0"/>
              <a:t>Promotes </a:t>
            </a:r>
            <a:r>
              <a:rPr lang="en-CA" sz="2000" dirty="0"/>
              <a:t>student leadership using the All About Me Ambassadors </a:t>
            </a:r>
            <a:r>
              <a:rPr lang="en-CA" sz="2000" dirty="0" smtClean="0"/>
              <a:t>Program</a:t>
            </a:r>
          </a:p>
          <a:p>
            <a:pPr marL="285750" indent="-285750">
              <a:lnSpc>
                <a:spcPct val="150000"/>
              </a:lnSpc>
              <a:buFont typeface="Arial" panose="020B0604020202020204" pitchFamily="34" charset="0"/>
              <a:buChar char="•"/>
            </a:pPr>
            <a:r>
              <a:rPr lang="en-CA" sz="2000" dirty="0" smtClean="0"/>
              <a:t>Encourages </a:t>
            </a:r>
            <a:r>
              <a:rPr lang="en-CA" sz="2000" dirty="0"/>
              <a:t>parent engagement </a:t>
            </a:r>
            <a:r>
              <a:rPr lang="en-CA" sz="2000" dirty="0" smtClean="0"/>
              <a:t>through </a:t>
            </a:r>
            <a:r>
              <a:rPr lang="en-CA" sz="2000" dirty="0"/>
              <a:t>parent </a:t>
            </a:r>
            <a:r>
              <a:rPr lang="en-CA" sz="2000" dirty="0" smtClean="0"/>
              <a:t>portal</a:t>
            </a:r>
          </a:p>
          <a:p>
            <a:pPr marL="285750" indent="-285750">
              <a:lnSpc>
                <a:spcPct val="150000"/>
              </a:lnSpc>
              <a:buFont typeface="Arial" panose="020B0604020202020204" pitchFamily="34" charset="0"/>
              <a:buChar char="•"/>
            </a:pPr>
            <a:r>
              <a:rPr lang="en-CA" sz="2000" dirty="0" smtClean="0"/>
              <a:t>Provides the ability </a:t>
            </a:r>
            <a:r>
              <a:rPr lang="en-CA" sz="2000" dirty="0"/>
              <a:t>to create custom class </a:t>
            </a:r>
            <a:r>
              <a:rPr lang="en-CA" sz="2000" dirty="0" smtClean="0"/>
              <a:t>activities for students to complete</a:t>
            </a:r>
          </a:p>
          <a:p>
            <a:pPr marL="285750" indent="-285750">
              <a:lnSpc>
                <a:spcPct val="150000"/>
              </a:lnSpc>
              <a:buFont typeface="Arial" panose="020B0604020202020204" pitchFamily="34" charset="0"/>
              <a:buChar char="•"/>
            </a:pPr>
            <a:r>
              <a:rPr lang="en-CA" sz="2000" dirty="0" smtClean="0"/>
              <a:t>Integrates with the Education Planner Portfolio </a:t>
            </a:r>
            <a:r>
              <a:rPr lang="en-CA" sz="2000" dirty="0"/>
              <a:t>(7-12</a:t>
            </a:r>
            <a:r>
              <a:rPr lang="en-CA" sz="2000" dirty="0" smtClean="0"/>
              <a:t>) for a K-12 portfolio solution</a:t>
            </a:r>
          </a:p>
          <a:p>
            <a:pPr marL="285750" indent="-285750">
              <a:lnSpc>
                <a:spcPct val="150000"/>
              </a:lnSpc>
              <a:buFont typeface="Arial" panose="020B0604020202020204" pitchFamily="34" charset="0"/>
              <a:buChar char="•"/>
            </a:pPr>
            <a:r>
              <a:rPr lang="en-CA" sz="2000" dirty="0"/>
              <a:t>Can access 30+ lesson plans and curriculum connection documents, including unlimited support </a:t>
            </a:r>
          </a:p>
          <a:p>
            <a:pPr marL="285750" indent="-285750">
              <a:lnSpc>
                <a:spcPct val="150000"/>
              </a:lnSpc>
              <a:buFont typeface="Arial" panose="020B0604020202020204" pitchFamily="34" charset="0"/>
              <a:buChar char="•"/>
            </a:pPr>
            <a:endParaRPr lang="en-CA" sz="2000" dirty="0"/>
          </a:p>
          <a:p>
            <a:pPr marL="285750" indent="-285750">
              <a:lnSpc>
                <a:spcPct val="150000"/>
              </a:lnSpc>
              <a:buFont typeface="Arial" panose="020B0604020202020204" pitchFamily="34" charset="0"/>
              <a:buChar char="•"/>
            </a:pPr>
            <a:endParaRPr lang="en-CA" sz="2000" b="1" dirty="0"/>
          </a:p>
          <a:p>
            <a:pPr marL="285750" indent="-285750">
              <a:lnSpc>
                <a:spcPct val="150000"/>
              </a:lnSpc>
              <a:buFont typeface="Arial" panose="020B0604020202020204" pitchFamily="34" charset="0"/>
              <a:buChar char="•"/>
            </a:pPr>
            <a:endParaRPr lang="en-CA" sz="2000" dirty="0" smtClean="0"/>
          </a:p>
        </p:txBody>
      </p:sp>
      <p:sp>
        <p:nvSpPr>
          <p:cNvPr id="6" name="Rectangle 5"/>
          <p:cNvSpPr/>
          <p:nvPr/>
        </p:nvSpPr>
        <p:spPr>
          <a:xfrm>
            <a:off x="0" y="599692"/>
            <a:ext cx="9144000" cy="861774"/>
          </a:xfrm>
          <a:prstGeom prst="rect">
            <a:avLst/>
          </a:prstGeom>
        </p:spPr>
        <p:txBody>
          <a:bodyPr wrap="square">
            <a:spAutoFit/>
          </a:bodyPr>
          <a:lstStyle/>
          <a:p>
            <a:pPr algn="ctr"/>
            <a:r>
              <a:rPr lang="en-CA" sz="3200" b="1" dirty="0" smtClean="0"/>
              <a:t>Benefits for Teachers</a:t>
            </a:r>
          </a:p>
          <a:p>
            <a:pPr algn="ctr"/>
            <a:endParaRPr lang="en-CA"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87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1520" y="1628800"/>
            <a:ext cx="8640960" cy="4801314"/>
          </a:xfrm>
          <a:prstGeom prst="rect">
            <a:avLst/>
          </a:prstGeom>
          <a:noFill/>
        </p:spPr>
        <p:txBody>
          <a:bodyPr wrap="square" rtlCol="0">
            <a:spAutoFit/>
          </a:bodyPr>
          <a:lstStyle/>
          <a:p>
            <a:r>
              <a:rPr lang="en-CA" sz="2200" dirty="0" smtClean="0"/>
              <a:t>“The </a:t>
            </a:r>
            <a:r>
              <a:rPr lang="en-CA" sz="2200" dirty="0"/>
              <a:t>students really like the Avatars, exploring the possible future jobs, and having the chance to reflect by voice to text. The badges are also well liked</a:t>
            </a:r>
            <a:r>
              <a:rPr lang="en-CA" sz="2200" dirty="0" smtClean="0"/>
              <a:t>!!” </a:t>
            </a:r>
            <a:r>
              <a:rPr lang="en-CA" sz="1200" dirty="0" smtClean="0"/>
              <a:t>–Grade 2 Teacher, DPCDSB</a:t>
            </a:r>
            <a:endParaRPr lang="en-CA" dirty="0"/>
          </a:p>
          <a:p>
            <a:endParaRPr lang="en-US" dirty="0" smtClean="0"/>
          </a:p>
          <a:p>
            <a:endParaRPr lang="en-US" dirty="0" smtClean="0"/>
          </a:p>
          <a:p>
            <a:r>
              <a:rPr lang="en-CA" sz="2200" dirty="0" smtClean="0"/>
              <a:t>“From </a:t>
            </a:r>
            <a:r>
              <a:rPr lang="en-CA" sz="2200" dirty="0"/>
              <a:t>what I have experienced so far, the program is an easy tool to use for all students. The diverse learners in my classroom have approached myBlueprint with ease</a:t>
            </a:r>
            <a:r>
              <a:rPr lang="en-CA" sz="2200" dirty="0" smtClean="0"/>
              <a:t>.” </a:t>
            </a:r>
            <a:r>
              <a:rPr lang="en-CA" sz="1200" dirty="0" smtClean="0"/>
              <a:t>– Grade 4 Teacher, HCDSB</a:t>
            </a:r>
            <a:endParaRPr lang="en-CA" dirty="0"/>
          </a:p>
          <a:p>
            <a:endParaRPr lang="en-US" dirty="0" smtClean="0"/>
          </a:p>
          <a:p>
            <a:endParaRPr lang="en-US" dirty="0" smtClean="0"/>
          </a:p>
          <a:p>
            <a:pPr lvl="0"/>
            <a:r>
              <a:rPr lang="en-CA" sz="2200" dirty="0" smtClean="0"/>
              <a:t>“Grade 3 students were able to get on easily and very much enjoyed exploring the site. It was easy for students to navigate and they enjoyed collecting the badges.” </a:t>
            </a:r>
            <a:r>
              <a:rPr lang="en-CA" sz="1200" dirty="0">
                <a:solidFill>
                  <a:prstClr val="black"/>
                </a:solidFill>
              </a:rPr>
              <a:t>Grade </a:t>
            </a:r>
            <a:r>
              <a:rPr lang="en-CA" sz="1200" dirty="0" smtClean="0">
                <a:solidFill>
                  <a:prstClr val="black"/>
                </a:solidFill>
              </a:rPr>
              <a:t>3 </a:t>
            </a:r>
            <a:r>
              <a:rPr lang="en-CA" sz="1200" dirty="0">
                <a:solidFill>
                  <a:prstClr val="black"/>
                </a:solidFill>
              </a:rPr>
              <a:t>Teacher, </a:t>
            </a:r>
            <a:r>
              <a:rPr lang="en-CA" sz="1200" dirty="0" smtClean="0">
                <a:solidFill>
                  <a:prstClr val="black"/>
                </a:solidFill>
              </a:rPr>
              <a:t>CDSBEO</a:t>
            </a:r>
            <a:endParaRPr lang="en-CA" dirty="0">
              <a:solidFill>
                <a:prstClr val="black"/>
              </a:solidFill>
            </a:endParaRPr>
          </a:p>
          <a:p>
            <a:endParaRPr lang="en-US" dirty="0" smtClean="0"/>
          </a:p>
          <a:p>
            <a:endParaRPr lang="en-US" dirty="0"/>
          </a:p>
        </p:txBody>
      </p:sp>
      <p:sp>
        <p:nvSpPr>
          <p:cNvPr id="6" name="Rectangle 5"/>
          <p:cNvSpPr/>
          <p:nvPr/>
        </p:nvSpPr>
        <p:spPr>
          <a:xfrm>
            <a:off x="6948264" y="5589240"/>
            <a:ext cx="648072"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27784" y="828581"/>
            <a:ext cx="4752528" cy="861774"/>
          </a:xfrm>
          <a:prstGeom prst="rect">
            <a:avLst/>
          </a:prstGeom>
        </p:spPr>
        <p:txBody>
          <a:bodyPr wrap="square">
            <a:spAutoFit/>
          </a:bodyPr>
          <a:lstStyle/>
          <a:p>
            <a:r>
              <a:rPr lang="en-CA" sz="3200" b="1" dirty="0" smtClean="0"/>
              <a:t>All About Me Feedback</a:t>
            </a:r>
          </a:p>
          <a:p>
            <a:endParaRPr lang="en-CA"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53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63061673"/>
              </p:ext>
            </p:extLst>
          </p:nvPr>
        </p:nvGraphicFramePr>
        <p:xfrm>
          <a:off x="467544" y="2636912"/>
          <a:ext cx="8229600" cy="3105197"/>
        </p:xfrm>
        <a:graphic>
          <a:graphicData uri="http://schemas.openxmlformats.org/drawingml/2006/table">
            <a:tbl>
              <a:tblPr firstRow="1" bandRow="1">
                <a:tableStyleId>{2D5ABB26-0587-4C30-8999-92F81FD0307C}</a:tableStyleId>
              </a:tblPr>
              <a:tblGrid>
                <a:gridCol w="4114800"/>
                <a:gridCol w="4114800"/>
              </a:tblGrid>
              <a:tr h="1540768">
                <a:tc>
                  <a:txBody>
                    <a:bodyPr/>
                    <a:lstStyle/>
                    <a:p>
                      <a:r>
                        <a:rPr lang="en-CA" dirty="0" smtClean="0"/>
                        <a:t>Who Am I?</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What are my opportunities?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64429">
                <a:tc>
                  <a:txBody>
                    <a:bodyPr/>
                    <a:lstStyle/>
                    <a:p>
                      <a:r>
                        <a:rPr lang="en-CA" dirty="0" smtClean="0"/>
                        <a:t>Who do I want to become?</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dirty="0" smtClean="0"/>
                        <a:t>How am I going to achieve my goals?</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ontent Placeholder 2"/>
          <p:cNvSpPr txBox="1">
            <a:spLocks/>
          </p:cNvSpPr>
          <p:nvPr/>
        </p:nvSpPr>
        <p:spPr>
          <a:xfrm>
            <a:off x="372163" y="98072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b="1" dirty="0" smtClean="0"/>
              <a:t>What are you currently doing to address these four </a:t>
            </a:r>
            <a:r>
              <a:rPr lang="en-CA" b="1" dirty="0"/>
              <a:t>c</a:t>
            </a:r>
            <a:r>
              <a:rPr lang="en-CA" b="1" dirty="0" smtClean="0"/>
              <a:t>areer </a:t>
            </a:r>
            <a:r>
              <a:rPr lang="en-CA" b="1" dirty="0"/>
              <a:t>e</a:t>
            </a:r>
            <a:r>
              <a:rPr lang="en-CA" b="1" dirty="0" smtClean="0"/>
              <a:t>ducation inquiry questions?</a:t>
            </a:r>
            <a:endParaRPr lang="en-CA" b="1"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72442"/>
            <a:ext cx="1704975" cy="409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95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93593" y="5805264"/>
            <a:ext cx="6984776" cy="523220"/>
          </a:xfrm>
          <a:prstGeom prst="rect">
            <a:avLst/>
          </a:prstGeom>
        </p:spPr>
        <p:txBody>
          <a:bodyPr wrap="square">
            <a:spAutoFit/>
          </a:bodyPr>
          <a:lstStyle/>
          <a:p>
            <a:pPr algn="ctr"/>
            <a:r>
              <a:rPr lang="en-CA" sz="2800" b="1" i="1" dirty="0" smtClean="0">
                <a:solidFill>
                  <a:schemeClr val="tx1">
                    <a:lumMod val="65000"/>
                    <a:lumOff val="35000"/>
                  </a:schemeClr>
                </a:solidFill>
              </a:rPr>
              <a:t>A live walk-through of the Student Account</a:t>
            </a:r>
            <a:endParaRPr lang="en-CA" i="1" dirty="0">
              <a:solidFill>
                <a:schemeClr val="tx1">
                  <a:lumMod val="65000"/>
                  <a:lumOff val="3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5" name="Picture 4"/>
          <p:cNvPicPr>
            <a:picLocks noChangeAspect="1"/>
          </p:cNvPicPr>
          <p:nvPr/>
        </p:nvPicPr>
        <p:blipFill>
          <a:blip r:embed="rId4"/>
          <a:stretch>
            <a:fillRect/>
          </a:stretch>
        </p:blipFill>
        <p:spPr>
          <a:xfrm>
            <a:off x="8112" y="11021"/>
            <a:ext cx="2838450" cy="933450"/>
          </a:xfrm>
          <a:prstGeom prst="rect">
            <a:avLst/>
          </a:prstGeom>
        </p:spPr>
      </p:pic>
      <p:pic>
        <p:nvPicPr>
          <p:cNvPr id="4" name="Picture 3"/>
          <p:cNvPicPr>
            <a:picLocks noChangeAspect="1"/>
          </p:cNvPicPr>
          <p:nvPr/>
        </p:nvPicPr>
        <p:blipFill>
          <a:blip r:embed="rId5"/>
          <a:stretch>
            <a:fillRect/>
          </a:stretch>
        </p:blipFill>
        <p:spPr>
          <a:xfrm>
            <a:off x="1089946" y="828333"/>
            <a:ext cx="6948084" cy="4718691"/>
          </a:xfrm>
          <a:prstGeom prst="rect">
            <a:avLst/>
          </a:prstGeom>
        </p:spPr>
      </p:pic>
    </p:spTree>
    <p:extLst>
      <p:ext uri="{BB962C8B-B14F-4D97-AF65-F5344CB8AC3E}">
        <p14:creationId xmlns:p14="http://schemas.microsoft.com/office/powerpoint/2010/main" val="41752881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12" y="93185"/>
            <a:ext cx="2605761" cy="741326"/>
          </a:xfrm>
          <a:prstGeom prst="rect">
            <a:avLst/>
          </a:prstGeom>
        </p:spPr>
      </p:pic>
      <p:pic>
        <p:nvPicPr>
          <p:cNvPr id="8" name="Picture 7"/>
          <p:cNvPicPr>
            <a:picLocks noChangeAspect="1"/>
          </p:cNvPicPr>
          <p:nvPr/>
        </p:nvPicPr>
        <p:blipFill>
          <a:blip r:embed="rId4"/>
          <a:stretch>
            <a:fillRect/>
          </a:stretch>
        </p:blipFill>
        <p:spPr>
          <a:xfrm>
            <a:off x="118323" y="81159"/>
            <a:ext cx="2495550" cy="752475"/>
          </a:xfrm>
          <a:prstGeom prst="rect">
            <a:avLst/>
          </a:prstGeom>
        </p:spPr>
      </p:pic>
      <p:sp>
        <p:nvSpPr>
          <p:cNvPr id="9" name="Rectangle 8"/>
          <p:cNvSpPr/>
          <p:nvPr/>
        </p:nvSpPr>
        <p:spPr>
          <a:xfrm>
            <a:off x="111560" y="908720"/>
            <a:ext cx="8928992" cy="584775"/>
          </a:xfrm>
          <a:prstGeom prst="rect">
            <a:avLst/>
          </a:prstGeom>
        </p:spPr>
        <p:txBody>
          <a:bodyPr wrap="square">
            <a:spAutoFit/>
          </a:bodyPr>
          <a:lstStyle/>
          <a:p>
            <a:pPr algn="ctr"/>
            <a:r>
              <a:rPr lang="en-CA" sz="3200" b="1" i="1" dirty="0" smtClean="0">
                <a:solidFill>
                  <a:srgbClr val="FF0000"/>
                </a:solidFill>
              </a:rPr>
              <a:t>NEW! </a:t>
            </a:r>
            <a:r>
              <a:rPr lang="en-CA" sz="3200" b="1" dirty="0" smtClean="0"/>
              <a:t>iOS</a:t>
            </a:r>
            <a:r>
              <a:rPr lang="en-CA" sz="3200" b="1" i="1" dirty="0" smtClean="0">
                <a:solidFill>
                  <a:srgbClr val="FF0000"/>
                </a:solidFill>
              </a:rPr>
              <a:t> </a:t>
            </a:r>
            <a:r>
              <a:rPr lang="en-CA" sz="3200" b="1" dirty="0" smtClean="0"/>
              <a:t>Class Pass App</a:t>
            </a:r>
            <a:endParaRPr lang="en-CA" sz="3200" dirty="0"/>
          </a:p>
        </p:txBody>
      </p:sp>
      <p:pic>
        <p:nvPicPr>
          <p:cNvPr id="2" name="Picture 1"/>
          <p:cNvPicPr>
            <a:picLocks noChangeAspect="1"/>
          </p:cNvPicPr>
          <p:nvPr/>
        </p:nvPicPr>
        <p:blipFill>
          <a:blip r:embed="rId5"/>
          <a:stretch>
            <a:fillRect/>
          </a:stretch>
        </p:blipFill>
        <p:spPr>
          <a:xfrm>
            <a:off x="5360396" y="2079785"/>
            <a:ext cx="1691692" cy="3662881"/>
          </a:xfrm>
          <a:prstGeom prst="rect">
            <a:avLst/>
          </a:prstGeom>
        </p:spPr>
      </p:pic>
      <p:pic>
        <p:nvPicPr>
          <p:cNvPr id="4" name="Picture 3"/>
          <p:cNvPicPr>
            <a:picLocks noChangeAspect="1"/>
          </p:cNvPicPr>
          <p:nvPr/>
        </p:nvPicPr>
        <p:blipFill>
          <a:blip r:embed="rId6"/>
          <a:stretch>
            <a:fillRect/>
          </a:stretch>
        </p:blipFill>
        <p:spPr>
          <a:xfrm>
            <a:off x="7220609" y="2063898"/>
            <a:ext cx="1691693" cy="3662881"/>
          </a:xfrm>
          <a:prstGeom prst="rect">
            <a:avLst/>
          </a:prstGeom>
        </p:spPr>
      </p:pic>
      <p:sp>
        <p:nvSpPr>
          <p:cNvPr id="10" name="Rectangle 9"/>
          <p:cNvSpPr/>
          <p:nvPr/>
        </p:nvSpPr>
        <p:spPr>
          <a:xfrm>
            <a:off x="169284" y="1700808"/>
            <a:ext cx="2987030" cy="4662815"/>
          </a:xfrm>
          <a:prstGeom prst="rect">
            <a:avLst/>
          </a:prstGeom>
        </p:spPr>
        <p:txBody>
          <a:bodyPr wrap="square">
            <a:spAutoFit/>
          </a:bodyPr>
          <a:lstStyle/>
          <a:p>
            <a:pPr marL="285750" indent="-285750">
              <a:lnSpc>
                <a:spcPct val="150000"/>
              </a:lnSpc>
              <a:buFont typeface="Arial" panose="020B0604020202020204" pitchFamily="34" charset="0"/>
              <a:buChar char="•"/>
            </a:pPr>
            <a:r>
              <a:rPr lang="en-CA" b="1" i="1" dirty="0" smtClean="0">
                <a:latin typeface="Calibri" panose="020F0502020204030204" pitchFamily="34" charset="0"/>
              </a:rPr>
              <a:t>Easy </a:t>
            </a:r>
            <a:r>
              <a:rPr lang="en-CA" b="1" i="1" dirty="0">
                <a:latin typeface="Calibri" panose="020F0502020204030204" pitchFamily="34" charset="0"/>
              </a:rPr>
              <a:t>c</a:t>
            </a:r>
            <a:r>
              <a:rPr lang="en-CA" b="1" i="1" dirty="0" smtClean="0">
                <a:latin typeface="Calibri" panose="020F0502020204030204" pitchFamily="34" charset="0"/>
              </a:rPr>
              <a:t>lass login </a:t>
            </a:r>
            <a:r>
              <a:rPr lang="en-CA" i="1" dirty="0" smtClean="0">
                <a:latin typeface="Calibri" panose="020F0502020204030204" pitchFamily="34" charset="0"/>
              </a:rPr>
              <a:t>with limited access to technology</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Student or Teacher Driven</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Easily post artifacts</a:t>
            </a:r>
            <a:r>
              <a:rPr lang="en-CA" i="1" dirty="0" smtClean="0">
                <a:latin typeface="Calibri" panose="020F0502020204030204" pitchFamily="34" charset="0"/>
              </a:rPr>
              <a:t>, media, and evidence of learning to multiple All About Me student portfolios</a:t>
            </a:r>
          </a:p>
          <a:p>
            <a:pPr marL="285750" indent="-285750">
              <a:lnSpc>
                <a:spcPct val="150000"/>
              </a:lnSpc>
              <a:buFont typeface="Arial" panose="020B0604020202020204" pitchFamily="34" charset="0"/>
              <a:buChar char="•"/>
            </a:pPr>
            <a:r>
              <a:rPr lang="en-CA" b="1" i="1" dirty="0" smtClean="0">
                <a:latin typeface="Calibri" panose="020F0502020204030204" pitchFamily="34" charset="0"/>
              </a:rPr>
              <a:t>For more info, check out our blog post </a:t>
            </a:r>
            <a:r>
              <a:rPr lang="en-CA" b="1" i="1" dirty="0" smtClean="0">
                <a:latin typeface="Calibri" panose="020F0502020204030204" pitchFamily="34" charset="0"/>
                <a:hlinkClick r:id="rId7"/>
              </a:rPr>
              <a:t>HERE</a:t>
            </a:r>
            <a:r>
              <a:rPr lang="en-CA" b="1" i="1" dirty="0" smtClean="0">
                <a:latin typeface="Calibri" panose="020F0502020204030204" pitchFamily="34" charset="0"/>
              </a:rPr>
              <a:t>!</a:t>
            </a:r>
            <a:endParaRPr lang="en-CA" b="1" i="1" dirty="0">
              <a:latin typeface="Calibri" panose="020F0502020204030204" pitchFamily="34" charset="0"/>
            </a:endParaRPr>
          </a:p>
        </p:txBody>
      </p:sp>
      <p:pic>
        <p:nvPicPr>
          <p:cNvPr id="12" name="Picture 11"/>
          <p:cNvPicPr>
            <a:picLocks noChangeAspect="1"/>
          </p:cNvPicPr>
          <p:nvPr/>
        </p:nvPicPr>
        <p:blipFill>
          <a:blip r:embed="rId8"/>
          <a:stretch>
            <a:fillRect/>
          </a:stretch>
        </p:blipFill>
        <p:spPr>
          <a:xfrm>
            <a:off x="3171303" y="2132856"/>
            <a:ext cx="2020572" cy="3593923"/>
          </a:xfrm>
          <a:prstGeom prst="rect">
            <a:avLst/>
          </a:prstGeom>
        </p:spPr>
      </p:pic>
    </p:spTree>
    <p:extLst>
      <p:ext uri="{BB962C8B-B14F-4D97-AF65-F5344CB8AC3E}">
        <p14:creationId xmlns:p14="http://schemas.microsoft.com/office/powerpoint/2010/main" val="2831456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18395</TotalTime>
  <Words>1656</Words>
  <Application>Microsoft Office PowerPoint</Application>
  <PresentationFormat>On-screen Show (4:3)</PresentationFormat>
  <Paragraphs>206</Paragraphs>
  <Slides>22</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BEFORE RUNNING YOUR TRAINING</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Your Next Steps</vt:lpstr>
      <vt:lpstr>PowerPoint Presentation</vt:lpstr>
      <vt:lpstr>PowerPoint Presentation</vt:lpstr>
      <vt:lpstr>PowerPoint Presentation</vt:lpstr>
      <vt:lpstr>PowerPoint Presentation</vt:lpstr>
      <vt:lpstr>PowerPoint Presentation</vt:lpstr>
      <vt:lpstr>Exit Slip Review</vt:lpstr>
      <vt:lpstr>Exit Slip Review</vt:lpstr>
      <vt:lpstr>Exit Slip Review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Daphnee Morin</cp:lastModifiedBy>
  <cp:revision>158</cp:revision>
  <cp:lastPrinted>2016-02-10T22:41:11Z</cp:lastPrinted>
  <dcterms:created xsi:type="dcterms:W3CDTF">2014-09-16T13:49:02Z</dcterms:created>
  <dcterms:modified xsi:type="dcterms:W3CDTF">2018-06-14T15:44:56Z</dcterms:modified>
</cp:coreProperties>
</file>